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1" r:id="rId6"/>
    <p:sldId id="262" r:id="rId7"/>
    <p:sldId id="263" r:id="rId8"/>
    <p:sldId id="264" r:id="rId9"/>
    <p:sldId id="265" r:id="rId10"/>
    <p:sldId id="267" r:id="rId11"/>
    <p:sldId id="269" r:id="rId12"/>
    <p:sldId id="293" r:id="rId13"/>
    <p:sldId id="294" r:id="rId14"/>
    <p:sldId id="296" r:id="rId15"/>
    <p:sldId id="297" r:id="rId16"/>
    <p:sldId id="270" r:id="rId17"/>
    <p:sldId id="295" r:id="rId18"/>
    <p:sldId id="298" r:id="rId19"/>
    <p:sldId id="300" r:id="rId20"/>
    <p:sldId id="301" r:id="rId21"/>
    <p:sldId id="299" r:id="rId22"/>
    <p:sldId id="302" r:id="rId23"/>
    <p:sldId id="303" r:id="rId24"/>
    <p:sldId id="304" r:id="rId25"/>
    <p:sldId id="305" r:id="rId26"/>
    <p:sldId id="288" r:id="rId27"/>
    <p:sldId id="274" r:id="rId28"/>
    <p:sldId id="272" r:id="rId29"/>
    <p:sldId id="306" r:id="rId30"/>
    <p:sldId id="283"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C736F4-9D2D-4DD9-A07F-5B2535358CD2}">
          <p14:sldIdLst>
            <p14:sldId id="256"/>
            <p14:sldId id="257"/>
            <p14:sldId id="258"/>
            <p14:sldId id="259"/>
            <p14:sldId id="261"/>
            <p14:sldId id="262"/>
            <p14:sldId id="263"/>
            <p14:sldId id="264"/>
            <p14:sldId id="265"/>
            <p14:sldId id="267"/>
            <p14:sldId id="269"/>
            <p14:sldId id="293"/>
            <p14:sldId id="294"/>
            <p14:sldId id="296"/>
            <p14:sldId id="297"/>
            <p14:sldId id="270"/>
            <p14:sldId id="295"/>
            <p14:sldId id="298"/>
            <p14:sldId id="300"/>
            <p14:sldId id="301"/>
            <p14:sldId id="299"/>
            <p14:sldId id="302"/>
            <p14:sldId id="303"/>
            <p14:sldId id="304"/>
            <p14:sldId id="305"/>
            <p14:sldId id="288"/>
            <p14:sldId id="274"/>
            <p14:sldId id="272"/>
            <p14:sldId id="306"/>
            <p14:sldId id="283"/>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D"/>
    <a:srgbClr val="3A3A3A"/>
    <a:srgbClr val="131313"/>
    <a:srgbClr val="151515"/>
    <a:srgbClr val="575757"/>
    <a:srgbClr val="111112"/>
    <a:srgbClr val="1A1A1D"/>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63" autoAdjust="0"/>
    <p:restoredTop sz="94660"/>
  </p:normalViewPr>
  <p:slideViewPr>
    <p:cSldViewPr snapToGrid="0">
      <p:cViewPr varScale="1">
        <p:scale>
          <a:sx n="76" d="100"/>
          <a:sy n="76" d="100"/>
        </p:scale>
        <p:origin x="10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00A26-A112-4A7C-A7D9-14878B286FD9}"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C85DA-0B0F-48E8-A0A5-1222002B87AD}" type="slidenum">
              <a:rPr lang="en-US" smtClean="0"/>
              <a:t>‹#›</a:t>
            </a:fld>
            <a:endParaRPr lang="en-US"/>
          </a:p>
        </p:txBody>
      </p:sp>
    </p:spTree>
    <p:extLst>
      <p:ext uri="{BB962C8B-B14F-4D97-AF65-F5344CB8AC3E}">
        <p14:creationId xmlns:p14="http://schemas.microsoft.com/office/powerpoint/2010/main" val="247284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D05C-2577-4BB9-A8EE-35CDDF5523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013FBB-8AFD-4C79-90A0-492334B8F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B6CEB0-FA3F-4733-AFDF-BA975DDDD002}"/>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5" name="Footer Placeholder 4">
            <a:extLst>
              <a:ext uri="{FF2B5EF4-FFF2-40B4-BE49-F238E27FC236}">
                <a16:creationId xmlns:a16="http://schemas.microsoft.com/office/drawing/2014/main" id="{E3F8A822-A5C6-4C34-AFEA-F2497581E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74E03-4EA5-479A-8AF0-BE62CDDF36AC}"/>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312770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CF4F-00B2-4D63-8507-966ACCE006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6AED97-853D-4964-817D-28BA39644E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F0907-E984-4C71-BE75-98020B08D4D8}"/>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5" name="Footer Placeholder 4">
            <a:extLst>
              <a:ext uri="{FF2B5EF4-FFF2-40B4-BE49-F238E27FC236}">
                <a16:creationId xmlns:a16="http://schemas.microsoft.com/office/drawing/2014/main" id="{10242E6C-29E2-44D1-80C5-426BDF84F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04CB9-5548-48FD-ADD3-91DFFBAA590B}"/>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4115142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C7580-94BC-433C-8F74-E72273A54B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204C30-C146-41A8-AB22-2F296C41C0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1A2A1-3293-4996-8166-E465A3C5C597}"/>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5" name="Footer Placeholder 4">
            <a:extLst>
              <a:ext uri="{FF2B5EF4-FFF2-40B4-BE49-F238E27FC236}">
                <a16:creationId xmlns:a16="http://schemas.microsoft.com/office/drawing/2014/main" id="{39BEF9E7-A809-4CFE-B914-6289F3F02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D5D60-8BED-498C-A7DF-5199E9F06D78}"/>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02895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CFCF-2D39-4895-886C-851D80349E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450A4-7B87-4990-AB85-82F29C8383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864C99-F366-4C97-AD46-E5C44DD7A36A}"/>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5" name="Footer Placeholder 4">
            <a:extLst>
              <a:ext uri="{FF2B5EF4-FFF2-40B4-BE49-F238E27FC236}">
                <a16:creationId xmlns:a16="http://schemas.microsoft.com/office/drawing/2014/main" id="{7C8640CE-CF87-4388-9CE4-03D420FA4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EE616-D231-4D30-AEF6-91D3AC6A1A2F}"/>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8338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40FC-FF2D-4817-9731-3648386308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17FFBA-BF14-4B2A-8C34-8018A23B3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CD8F99-6200-42AB-846B-EA270D40551C}"/>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5" name="Footer Placeholder 4">
            <a:extLst>
              <a:ext uri="{FF2B5EF4-FFF2-40B4-BE49-F238E27FC236}">
                <a16:creationId xmlns:a16="http://schemas.microsoft.com/office/drawing/2014/main" id="{59E9B336-CB69-4B2F-811D-1B1B2AF68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D5E44-3F87-4B1D-ADD1-7B7873341C38}"/>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72440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5884-3D70-4DF4-B16F-693C8E4C1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D6DD7B-173A-48FA-91A6-6E16736795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C489E9-0E85-43A6-8BBE-C738FF35F5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400697-BB2A-4A3C-A20C-433730326441}"/>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6" name="Footer Placeholder 5">
            <a:extLst>
              <a:ext uri="{FF2B5EF4-FFF2-40B4-BE49-F238E27FC236}">
                <a16:creationId xmlns:a16="http://schemas.microsoft.com/office/drawing/2014/main" id="{23455E89-5EFD-49FA-A248-5E232D0EC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7117B-D865-4956-9917-AE68607D2420}"/>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471113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2457-0496-4ECD-8154-F9679AE455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86CC7-2DBD-4302-9A18-3CC091AE6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2208F-38D5-4EED-AD1C-CD4777A6B9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F9EAFC-540E-44E6-9B94-52F0CE8D5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F0E84A-932B-4E36-ADDD-B1AEC8117E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3076B2-A9EB-4FEF-945D-C631B0F62FFC}"/>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8" name="Footer Placeholder 7">
            <a:extLst>
              <a:ext uri="{FF2B5EF4-FFF2-40B4-BE49-F238E27FC236}">
                <a16:creationId xmlns:a16="http://schemas.microsoft.com/office/drawing/2014/main" id="{0C12C043-59CD-4072-A15A-8180DFC052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29F83-1E7E-406E-ADE3-6B74263B085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349240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85CB-0E5A-4D4C-AE5C-D8E87479F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698ADC-39B8-4586-BFB1-7ECB09837796}"/>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4" name="Footer Placeholder 3">
            <a:extLst>
              <a:ext uri="{FF2B5EF4-FFF2-40B4-BE49-F238E27FC236}">
                <a16:creationId xmlns:a16="http://schemas.microsoft.com/office/drawing/2014/main" id="{F91C5235-38BD-45EE-82BA-4C257018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A59A84-1246-4C74-9237-498802CE192B}"/>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197037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48A81-CEBA-4A11-95DE-739A79CA0361}"/>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3" name="Footer Placeholder 2">
            <a:extLst>
              <a:ext uri="{FF2B5EF4-FFF2-40B4-BE49-F238E27FC236}">
                <a16:creationId xmlns:a16="http://schemas.microsoft.com/office/drawing/2014/main" id="{6DD191B9-9C22-422D-9B74-0C5E4E68C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50D878-47A3-4D09-9FEC-01AA83EB1904}"/>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657030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727F-2E09-4811-B2DF-5C1B40E46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82F13D-FF6E-47D7-AF00-089D9A503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30F943-0050-47A1-A51B-CA7A85437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9314FA-A7E9-4D83-B959-E46E077E4F22}"/>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6" name="Footer Placeholder 5">
            <a:extLst>
              <a:ext uri="{FF2B5EF4-FFF2-40B4-BE49-F238E27FC236}">
                <a16:creationId xmlns:a16="http://schemas.microsoft.com/office/drawing/2014/main" id="{8A06C80A-EEE7-45FB-85C0-F811FDFA3F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9088DB-2888-4308-B0C4-C1A245300CD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82212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E52C-26AE-40C4-B675-08F80CB07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EC0D3-CE1C-4369-B6B4-52AC710A0A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E08A86-B725-4653-A1DC-FB3B23979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20875-6441-4FBC-889B-08997A62C8FE}"/>
              </a:ext>
            </a:extLst>
          </p:cNvPr>
          <p:cNvSpPr>
            <a:spLocks noGrp="1"/>
          </p:cNvSpPr>
          <p:nvPr>
            <p:ph type="dt" sz="half" idx="10"/>
          </p:nvPr>
        </p:nvSpPr>
        <p:spPr/>
        <p:txBody>
          <a:bodyPr/>
          <a:lstStyle/>
          <a:p>
            <a:fld id="{68D6075A-1FF4-41C7-88E5-6792975C3A88}" type="datetimeFigureOut">
              <a:rPr lang="en-US" smtClean="0"/>
              <a:t>6/24/2021</a:t>
            </a:fld>
            <a:endParaRPr lang="en-US"/>
          </a:p>
        </p:txBody>
      </p:sp>
      <p:sp>
        <p:nvSpPr>
          <p:cNvPr id="6" name="Footer Placeholder 5">
            <a:extLst>
              <a:ext uri="{FF2B5EF4-FFF2-40B4-BE49-F238E27FC236}">
                <a16:creationId xmlns:a16="http://schemas.microsoft.com/office/drawing/2014/main" id="{6D4C6482-50B2-4798-B9AD-1B1274606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45C8A6-57B1-4DDE-B040-8F369880716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396788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D5B6BB-850D-4910-9C04-E25A20DD3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26510-0219-4293-81A4-986DA54F36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D6335-1FD9-4E7C-AAE3-783C0ADB0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6075A-1FF4-41C7-88E5-6792975C3A88}" type="datetimeFigureOut">
              <a:rPr lang="en-US" smtClean="0"/>
              <a:t>6/24/2021</a:t>
            </a:fld>
            <a:endParaRPr lang="en-US"/>
          </a:p>
        </p:txBody>
      </p:sp>
      <p:sp>
        <p:nvSpPr>
          <p:cNvPr id="5" name="Footer Placeholder 4">
            <a:extLst>
              <a:ext uri="{FF2B5EF4-FFF2-40B4-BE49-F238E27FC236}">
                <a16:creationId xmlns:a16="http://schemas.microsoft.com/office/drawing/2014/main" id="{7340C11D-6DF1-4C31-8C26-CC9B09CB5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602C5C-B381-44C8-8C30-10EA66E28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C6EA3-C834-4654-93DA-FADCA919B188}" type="slidenum">
              <a:rPr lang="en-US" smtClean="0"/>
              <a:t>‹#›</a:t>
            </a:fld>
            <a:endParaRPr lang="en-US"/>
          </a:p>
        </p:txBody>
      </p:sp>
    </p:spTree>
    <p:extLst>
      <p:ext uri="{BB962C8B-B14F-4D97-AF65-F5344CB8AC3E}">
        <p14:creationId xmlns:p14="http://schemas.microsoft.com/office/powerpoint/2010/main" val="3884631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g"/><Relationship Id="rId4" Type="http://schemas.openxmlformats.org/officeDocument/2006/relationships/image" Target="../media/image45.jp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jpg"/><Relationship Id="rId4" Type="http://schemas.openxmlformats.org/officeDocument/2006/relationships/image" Target="../media/image45.jp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1.jpg"/><Relationship Id="rId4" Type="http://schemas.openxmlformats.org/officeDocument/2006/relationships/image" Target="../media/image45.jp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7.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1.jpg"/><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1.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50.png"/><Relationship Id="rId7" Type="http://schemas.openxmlformats.org/officeDocument/2006/relationships/image" Target="../media/image61.jp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45.jp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jpe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29.png"/><Relationship Id="rId4" Type="http://schemas.openxmlformats.org/officeDocument/2006/relationships/image" Target="../media/image42.jp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51.jpg"/><Relationship Id="rId4" Type="http://schemas.openxmlformats.org/officeDocument/2006/relationships/image" Target="../media/image45.jpg"/></Relationships>
</file>

<file path=ppt/slides/_rels/slide18.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51.jpg"/><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51.jpg"/><Relationship Id="rId4" Type="http://schemas.openxmlformats.org/officeDocument/2006/relationships/image" Target="../media/image45.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51.jp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50.png"/><Relationship Id="rId7" Type="http://schemas.openxmlformats.org/officeDocument/2006/relationships/image" Target="../media/image68.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7.jpeg"/><Relationship Id="rId11" Type="http://schemas.openxmlformats.org/officeDocument/2006/relationships/image" Target="../media/image72.jpeg"/><Relationship Id="rId5" Type="http://schemas.openxmlformats.org/officeDocument/2006/relationships/image" Target="../media/image51.jpg"/><Relationship Id="rId10" Type="http://schemas.openxmlformats.org/officeDocument/2006/relationships/image" Target="../media/image71.jpeg"/><Relationship Id="rId4" Type="http://schemas.openxmlformats.org/officeDocument/2006/relationships/image" Target="../media/image45.jpg"/><Relationship Id="rId9" Type="http://schemas.openxmlformats.org/officeDocument/2006/relationships/image" Target="../media/image70.jpeg"/></Relationships>
</file>

<file path=ppt/slides/_rels/slide22.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50.png"/><Relationship Id="rId7" Type="http://schemas.openxmlformats.org/officeDocument/2006/relationships/image" Target="../media/image73.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75.jpeg"/></Relationships>
</file>

<file path=ppt/slides/_rels/slide2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50.png"/><Relationship Id="rId7" Type="http://schemas.openxmlformats.org/officeDocument/2006/relationships/image" Target="../media/image76.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78.jpe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51.jpg"/><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51.jpg"/><Relationship Id="rId4" Type="http://schemas.openxmlformats.org/officeDocument/2006/relationships/image" Target="../media/image45.jp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jpe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5.jpg"/><Relationship Id="rId4" Type="http://schemas.openxmlformats.org/officeDocument/2006/relationships/image" Target="../media/image42.jp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80.jfif"/><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81.jp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8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1.jpg"/><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 Type="http://schemas.openxmlformats.org/officeDocument/2006/relationships/image" Target="../media/image3.jpg"/><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g"/><Relationship Id="rId20" Type="http://schemas.openxmlformats.org/officeDocument/2006/relationships/image" Target="../media/image20.jp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24" Type="http://schemas.openxmlformats.org/officeDocument/2006/relationships/image" Target="../media/image24.jpg"/><Relationship Id="rId5" Type="http://schemas.openxmlformats.org/officeDocument/2006/relationships/image" Target="../media/image5.jp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g"/></Relationships>
</file>

<file path=ppt/slides/_rels/slide30.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 Type="http://schemas.openxmlformats.org/officeDocument/2006/relationships/image" Target="../media/image3.jpg"/><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g"/><Relationship Id="rId20"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24" Type="http://schemas.openxmlformats.org/officeDocument/2006/relationships/image" Target="../media/image24.jpg"/><Relationship Id="rId5" Type="http://schemas.openxmlformats.org/officeDocument/2006/relationships/image" Target="../media/image5.jp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jpg"/><Relationship Id="rId3" Type="http://schemas.openxmlformats.org/officeDocument/2006/relationships/image" Target="../media/image30.jpg"/><Relationship Id="rId7" Type="http://schemas.openxmlformats.org/officeDocument/2006/relationships/image" Target="../media/image3.jpg"/><Relationship Id="rId12"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6.jpg"/><Relationship Id="rId5" Type="http://schemas.openxmlformats.org/officeDocument/2006/relationships/image" Target="../media/image32.jpg"/><Relationship Id="rId10" Type="http://schemas.openxmlformats.org/officeDocument/2006/relationships/image" Target="../media/image35.jpg"/><Relationship Id="rId4" Type="http://schemas.openxmlformats.org/officeDocument/2006/relationships/image" Target="../media/image31.jpg"/><Relationship Id="rId9" Type="http://schemas.openxmlformats.org/officeDocument/2006/relationships/image" Target="../media/image34.jpg"/><Relationship Id="rId1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29.png"/><Relationship Id="rId3" Type="http://schemas.openxmlformats.org/officeDocument/2006/relationships/image" Target="../media/image30.jpg"/><Relationship Id="rId7" Type="http://schemas.openxmlformats.org/officeDocument/2006/relationships/image" Target="../media/image33.jpg"/><Relationship Id="rId12" Type="http://schemas.openxmlformats.org/officeDocument/2006/relationships/image" Target="../media/image3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image" Target="../media/image37.jpg"/><Relationship Id="rId5" Type="http://schemas.openxmlformats.org/officeDocument/2006/relationships/image" Target="../media/image32.jpg"/><Relationship Id="rId10" Type="http://schemas.openxmlformats.org/officeDocument/2006/relationships/image" Target="../media/image36.jpg"/><Relationship Id="rId4" Type="http://schemas.openxmlformats.org/officeDocument/2006/relationships/image" Target="../media/image31.jpg"/><Relationship Id="rId9" Type="http://schemas.openxmlformats.org/officeDocument/2006/relationships/image" Target="../media/image35.jpg"/><Relationship Id="rId14"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30.jpg"/><Relationship Id="rId7" Type="http://schemas.openxmlformats.org/officeDocument/2006/relationships/image" Target="../media/image3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image" Target="../media/image41.jpg"/><Relationship Id="rId5" Type="http://schemas.openxmlformats.org/officeDocument/2006/relationships/image" Target="../media/image32.jpg"/><Relationship Id="rId10" Type="http://schemas.openxmlformats.org/officeDocument/2006/relationships/image" Target="../media/image40.jpg"/><Relationship Id="rId4" Type="http://schemas.openxmlformats.org/officeDocument/2006/relationships/image" Target="../media/image31.jpg"/><Relationship Id="rId9" Type="http://schemas.openxmlformats.org/officeDocument/2006/relationships/image" Target="../media/image39.jpeg"/></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 Type="http://schemas.openxmlformats.org/officeDocument/2006/relationships/image" Target="../media/image3.jpg"/><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g"/><Relationship Id="rId20" Type="http://schemas.openxmlformats.org/officeDocument/2006/relationships/image" Target="../media/image20.jp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24" Type="http://schemas.openxmlformats.org/officeDocument/2006/relationships/image" Target="../media/image24.jpg"/><Relationship Id="rId5" Type="http://schemas.openxmlformats.org/officeDocument/2006/relationships/image" Target="../media/image5.jp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48.jpe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5.jp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08B1D5-910A-4A66-95A8-2D84001E51E1}"/>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84720B4-3E32-42B4-8A7D-8B5CCA92354F}"/>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5401407" y="2633296"/>
            <a:ext cx="1389186" cy="1591408"/>
          </a:xfrm>
          <a:prstGeom prst="rect">
            <a:avLst/>
          </a:prstGeom>
        </p:spPr>
      </p:pic>
    </p:spTree>
    <p:extLst>
      <p:ext uri="{BB962C8B-B14F-4D97-AF65-F5344CB8AC3E}">
        <p14:creationId xmlns:p14="http://schemas.microsoft.com/office/powerpoint/2010/main" val="313975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72560" y="1627589"/>
            <a:ext cx="8994531" cy="769441"/>
          </a:xfrm>
          <a:prstGeom prst="rect">
            <a:avLst/>
          </a:prstGeom>
          <a:noFill/>
        </p:spPr>
        <p:txBody>
          <a:bodyPr wrap="square" rtlCol="0">
            <a:spAutoFit/>
          </a:bodyPr>
          <a:lstStyle/>
          <a:p>
            <a:r>
              <a:rPr lang="vi-VN" sz="4400" b="1" dirty="0">
                <a:latin typeface="Calibri (Body)"/>
              </a:rPr>
              <a:t>THÀNH CÔNG ĐẾN TỪ ĐÂU?</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982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543342"/>
            <a:ext cx="9141071" cy="3893304"/>
          </a:xfrm>
          <a:prstGeom prst="rect">
            <a:avLst/>
          </a:prstGeom>
          <a:noFill/>
        </p:spPr>
        <p:txBody>
          <a:bodyPr wrap="square" rtlCol="0">
            <a:spAutoFit/>
          </a:bodyPr>
          <a:lstStyle/>
          <a:p>
            <a:pPr algn="just"/>
            <a:r>
              <a:rPr lang="vi-VN" sz="2400" b="1" dirty="0">
                <a:solidFill>
                  <a:schemeClr val="accent1">
                    <a:lumMod val="75000"/>
                  </a:schemeClr>
                </a:solidFill>
                <a:latin typeface="Calibri (Body)"/>
              </a:rPr>
              <a:t>Đứa trẻ thành công vì nhân tướng của nó, sự thông minh bẩm sinh của nó, hay sự kiên trì của nó.</a:t>
            </a:r>
          </a:p>
          <a:p>
            <a:pPr algn="just"/>
            <a:endParaRPr lang="en-US"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Có vẻ như khi chúng ta nói về thành công của ai đó, ta sẽ nói về những đặc điểm con người và nỗ lực tự thân của họ, hoặc ai đó nói về thành công của họ, họ cũng nói về những gì bản thân họ tự cố gắng đạt được.</a:t>
            </a:r>
            <a:endParaRPr lang="en-US" sz="2400" b="1" dirty="0">
              <a:solidFill>
                <a:schemeClr val="accent1">
                  <a:lumMod val="75000"/>
                </a:schemeClr>
              </a:solidFill>
              <a:latin typeface="Calibri (Body)"/>
            </a:endParaRPr>
          </a:p>
          <a:p>
            <a:pPr algn="just"/>
            <a:endParaRPr lang="en-US" sz="2400" b="1" dirty="0">
              <a:solidFill>
                <a:schemeClr val="accent1">
                  <a:lumMod val="75000"/>
                </a:schemeClr>
              </a:solidFill>
            </a:endParaRPr>
          </a:p>
          <a:p>
            <a:pPr algn="just"/>
            <a:r>
              <a:rPr lang="vi-VN" sz="2400" b="1" dirty="0">
                <a:solidFill>
                  <a:schemeClr val="accent1">
                    <a:lumMod val="75000"/>
                  </a:schemeClr>
                </a:solidFill>
                <a:latin typeface="Calibri (Body)"/>
              </a:rPr>
              <a:t>Đó chính là những nhân tố khách quan mà tự con người đã tác động lên con người.</a:t>
            </a:r>
            <a:endParaRPr lang="en-US"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4098" name="Picture 2" descr="Đọc sách giúp trẻ em thành công hơn trong tương lai">
            <a:extLst>
              <a:ext uri="{FF2B5EF4-FFF2-40B4-BE49-F238E27FC236}">
                <a16:creationId xmlns:a16="http://schemas.microsoft.com/office/drawing/2014/main" id="{C4E6B70B-30B9-4183-AE5E-BECA091D6A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4993" y="3083174"/>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6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BDCB0-B43A-4713-AEFA-BDC690096707}"/>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0FACA9DF-2143-4F31-835E-470FDD4560C9}"/>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8" name="Picture 7">
            <a:extLst>
              <a:ext uri="{FF2B5EF4-FFF2-40B4-BE49-F238E27FC236}">
                <a16:creationId xmlns:a16="http://schemas.microsoft.com/office/drawing/2014/main" id="{E6DA260C-8373-4846-8154-D958E5596970}"/>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9" name="Picture 8">
            <a:extLst>
              <a:ext uri="{FF2B5EF4-FFF2-40B4-BE49-F238E27FC236}">
                <a16:creationId xmlns:a16="http://schemas.microsoft.com/office/drawing/2014/main" id="{DEAEBE20-CA8A-4688-B244-A8F78CB481D1}"/>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0" name="Picture 9">
            <a:extLst>
              <a:ext uri="{FF2B5EF4-FFF2-40B4-BE49-F238E27FC236}">
                <a16:creationId xmlns:a16="http://schemas.microsoft.com/office/drawing/2014/main" id="{CB4B11EF-9CB3-4882-85EA-9CBC2E879E30}"/>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1" name="Picture 10">
            <a:extLst>
              <a:ext uri="{FF2B5EF4-FFF2-40B4-BE49-F238E27FC236}">
                <a16:creationId xmlns:a16="http://schemas.microsoft.com/office/drawing/2014/main" id="{89846B97-D490-490F-92F2-283D9F99C46E}"/>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2" name="Picture 11">
            <a:extLst>
              <a:ext uri="{FF2B5EF4-FFF2-40B4-BE49-F238E27FC236}">
                <a16:creationId xmlns:a16="http://schemas.microsoft.com/office/drawing/2014/main" id="{1CFBDC36-0EDB-4761-BA75-DC269AC7C95D}"/>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3" name="Picture 12">
            <a:extLst>
              <a:ext uri="{FF2B5EF4-FFF2-40B4-BE49-F238E27FC236}">
                <a16:creationId xmlns:a16="http://schemas.microsoft.com/office/drawing/2014/main" id="{308156E3-E815-4208-8D2A-457F43DA9ABB}"/>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238489"/>
            <a:ext cx="9287613" cy="197940"/>
          </a:xfrm>
          <a:prstGeom prst="rect">
            <a:avLst/>
          </a:prstGeom>
        </p:spPr>
      </p:pic>
      <p:sp>
        <p:nvSpPr>
          <p:cNvPr id="14" name="TextBox 13">
            <a:extLst>
              <a:ext uri="{FF2B5EF4-FFF2-40B4-BE49-F238E27FC236}">
                <a16:creationId xmlns:a16="http://schemas.microsoft.com/office/drawing/2014/main" id="{86ABC09B-432B-47BF-B0E3-39E4EF5A9FC8}"/>
              </a:ext>
            </a:extLst>
          </p:cNvPr>
          <p:cNvSpPr txBox="1"/>
          <p:nvPr/>
        </p:nvSpPr>
        <p:spPr>
          <a:xfrm>
            <a:off x="272560" y="1597457"/>
            <a:ext cx="8994531" cy="707886"/>
          </a:xfrm>
          <a:prstGeom prst="rect">
            <a:avLst/>
          </a:prstGeom>
          <a:noFill/>
        </p:spPr>
        <p:txBody>
          <a:bodyPr wrap="square" rtlCol="0">
            <a:spAutoFit/>
          </a:bodyPr>
          <a:lstStyle/>
          <a:p>
            <a:r>
              <a:rPr lang="vi-VN" sz="4000" b="1" dirty="0">
                <a:latin typeface="Calibri (Body)"/>
              </a:rPr>
              <a:t>SỐ LIỆU</a:t>
            </a:r>
            <a:r>
              <a:rPr lang="en-US" sz="4000" b="1" dirty="0">
                <a:latin typeface="Calibri (Body)"/>
              </a:rPr>
              <a:t> </a:t>
            </a:r>
            <a:r>
              <a:rPr lang="en-US" sz="4000" b="1" dirty="0"/>
              <a:t>THỰC TẾ</a:t>
            </a:r>
          </a:p>
        </p:txBody>
      </p:sp>
      <p:pic>
        <p:nvPicPr>
          <p:cNvPr id="24" name="Picture 23">
            <a:extLst>
              <a:ext uri="{FF2B5EF4-FFF2-40B4-BE49-F238E27FC236}">
                <a16:creationId xmlns:a16="http://schemas.microsoft.com/office/drawing/2014/main" id="{3E0114D8-2A9B-4816-8616-9E30C4F3B307}"/>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3" name="Picture 2">
            <a:extLst>
              <a:ext uri="{FF2B5EF4-FFF2-40B4-BE49-F238E27FC236}">
                <a16:creationId xmlns:a16="http://schemas.microsoft.com/office/drawing/2014/main" id="{CECF161F-64B7-4DA5-8845-D3E6A8BF77D7}"/>
              </a:ext>
            </a:extLst>
          </p:cNvPr>
          <p:cNvPicPr>
            <a:picLocks noChangeAspect="1"/>
          </p:cNvPicPr>
          <p:nvPr/>
        </p:nvPicPr>
        <p:blipFill>
          <a:blip r:embed="rId6"/>
          <a:stretch>
            <a:fillRect/>
          </a:stretch>
        </p:blipFill>
        <p:spPr>
          <a:xfrm>
            <a:off x="320159" y="2505460"/>
            <a:ext cx="8330709" cy="3888290"/>
          </a:xfrm>
          <a:prstGeom prst="rect">
            <a:avLst/>
          </a:prstGeom>
        </p:spPr>
      </p:pic>
      <p:pic>
        <p:nvPicPr>
          <p:cNvPr id="3074" name="Picture 2" descr="4 kỹ năng sống có thể học từ trẻ em">
            <a:extLst>
              <a:ext uri="{FF2B5EF4-FFF2-40B4-BE49-F238E27FC236}">
                <a16:creationId xmlns:a16="http://schemas.microsoft.com/office/drawing/2014/main" id="{B57EE874-2355-4D81-9741-3F9142189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6117" y="3059357"/>
            <a:ext cx="264795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65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72560" y="1627589"/>
            <a:ext cx="8994531" cy="769441"/>
          </a:xfrm>
          <a:prstGeom prst="rect">
            <a:avLst/>
          </a:prstGeom>
          <a:noFill/>
        </p:spPr>
        <p:txBody>
          <a:bodyPr wrap="square" rtlCol="0">
            <a:spAutoFit/>
          </a:bodyPr>
          <a:lstStyle/>
          <a:p>
            <a:r>
              <a:rPr lang="vi-VN" sz="4400" b="1" dirty="0">
                <a:latin typeface="Calibri (Body)"/>
              </a:rPr>
              <a:t>THÀNH CÔNG ĐẾN TỪ ĐÂU?</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982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543342"/>
            <a:ext cx="9141071" cy="3785652"/>
          </a:xfrm>
          <a:prstGeom prst="rect">
            <a:avLst/>
          </a:prstGeom>
          <a:noFill/>
        </p:spPr>
        <p:txBody>
          <a:bodyPr wrap="square" rtlCol="0">
            <a:spAutoFit/>
          </a:bodyPr>
          <a:lstStyle/>
          <a:p>
            <a:pPr algn="just"/>
            <a:r>
              <a:rPr lang="vi-VN" sz="2400" b="1" dirty="0">
                <a:solidFill>
                  <a:schemeClr val="accent1">
                    <a:lumMod val="75000"/>
                  </a:schemeClr>
                </a:solidFill>
                <a:latin typeface="Calibri (Body)"/>
              </a:rPr>
              <a:t>Quy hết thành công cho cố gắng và năng lực tự thân là chưa đủ, thậm chí đó có thể là một thiếu sót. Bởi vì, để thành công đó là cả quá trình.</a:t>
            </a:r>
          </a:p>
          <a:p>
            <a:pPr algn="just"/>
            <a:endParaRPr lang="en-US"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Bill Gates hay bất cứ người thành đạt nào khác đều có một điểm chung rất quan trọng trong sự thành công của họ đó là: họ đều là những người được trao cơ hội. Cơ hội để lớn lên thành công.</a:t>
            </a:r>
          </a:p>
          <a:p>
            <a:pPr algn="just"/>
            <a:endParaRPr lang="en-US" sz="2400" b="1" dirty="0">
              <a:solidFill>
                <a:schemeClr val="accent1">
                  <a:lumMod val="75000"/>
                </a:schemeClr>
              </a:solidFill>
            </a:endParaRPr>
          </a:p>
          <a:p>
            <a:pPr algn="just"/>
            <a:r>
              <a:rPr lang="vi-VN" sz="2400" b="1" dirty="0">
                <a:solidFill>
                  <a:schemeClr val="accent1">
                    <a:lumMod val="75000"/>
                  </a:schemeClr>
                </a:solidFill>
                <a:latin typeface="Calibri (Body)"/>
              </a:rPr>
              <a:t>Cơ hội chính là những tác nhân của ngoại cảnh, của môi trường – một môi trường tốt – mà đứa trẻ sống trong đó sẽ được giáo dục, rèn dũa, từ đó chúng học hỏi và thành công.</a:t>
            </a:r>
            <a:endParaRPr lang="en-US"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2050" name="Picture 2" descr="11 cách giúp con cái cảm nhận tình yêu thương của cha mẹ ngay khi còn nhỏ">
            <a:extLst>
              <a:ext uri="{FF2B5EF4-FFF2-40B4-BE49-F238E27FC236}">
                <a16:creationId xmlns:a16="http://schemas.microsoft.com/office/drawing/2014/main" id="{B8C2964F-7285-4534-83CD-54301483E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9194" y="3098491"/>
            <a:ext cx="2468635" cy="1645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38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BDCB0-B43A-4713-AEFA-BDC690096707}"/>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0FACA9DF-2143-4F31-835E-470FDD4560C9}"/>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8" name="Picture 7">
            <a:extLst>
              <a:ext uri="{FF2B5EF4-FFF2-40B4-BE49-F238E27FC236}">
                <a16:creationId xmlns:a16="http://schemas.microsoft.com/office/drawing/2014/main" id="{E6DA260C-8373-4846-8154-D958E5596970}"/>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9" name="Picture 8">
            <a:extLst>
              <a:ext uri="{FF2B5EF4-FFF2-40B4-BE49-F238E27FC236}">
                <a16:creationId xmlns:a16="http://schemas.microsoft.com/office/drawing/2014/main" id="{DEAEBE20-CA8A-4688-B244-A8F78CB481D1}"/>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0" name="Picture 9">
            <a:extLst>
              <a:ext uri="{FF2B5EF4-FFF2-40B4-BE49-F238E27FC236}">
                <a16:creationId xmlns:a16="http://schemas.microsoft.com/office/drawing/2014/main" id="{CB4B11EF-9CB3-4882-85EA-9CBC2E879E30}"/>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1" name="Picture 10">
            <a:extLst>
              <a:ext uri="{FF2B5EF4-FFF2-40B4-BE49-F238E27FC236}">
                <a16:creationId xmlns:a16="http://schemas.microsoft.com/office/drawing/2014/main" id="{89846B97-D490-490F-92F2-283D9F99C46E}"/>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2" name="Picture 11">
            <a:extLst>
              <a:ext uri="{FF2B5EF4-FFF2-40B4-BE49-F238E27FC236}">
                <a16:creationId xmlns:a16="http://schemas.microsoft.com/office/drawing/2014/main" id="{1CFBDC36-0EDB-4761-BA75-DC269AC7C95D}"/>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3" name="Picture 12">
            <a:extLst>
              <a:ext uri="{FF2B5EF4-FFF2-40B4-BE49-F238E27FC236}">
                <a16:creationId xmlns:a16="http://schemas.microsoft.com/office/drawing/2014/main" id="{308156E3-E815-4208-8D2A-457F43DA9ABB}"/>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238489"/>
            <a:ext cx="9287613" cy="197940"/>
          </a:xfrm>
          <a:prstGeom prst="rect">
            <a:avLst/>
          </a:prstGeom>
        </p:spPr>
      </p:pic>
      <p:sp>
        <p:nvSpPr>
          <p:cNvPr id="14" name="TextBox 13">
            <a:extLst>
              <a:ext uri="{FF2B5EF4-FFF2-40B4-BE49-F238E27FC236}">
                <a16:creationId xmlns:a16="http://schemas.microsoft.com/office/drawing/2014/main" id="{86ABC09B-432B-47BF-B0E3-39E4EF5A9FC8}"/>
              </a:ext>
            </a:extLst>
          </p:cNvPr>
          <p:cNvSpPr txBox="1"/>
          <p:nvPr/>
        </p:nvSpPr>
        <p:spPr>
          <a:xfrm>
            <a:off x="272560" y="1597457"/>
            <a:ext cx="8994531" cy="707886"/>
          </a:xfrm>
          <a:prstGeom prst="rect">
            <a:avLst/>
          </a:prstGeom>
          <a:noFill/>
        </p:spPr>
        <p:txBody>
          <a:bodyPr wrap="square" rtlCol="0">
            <a:spAutoFit/>
          </a:bodyPr>
          <a:lstStyle/>
          <a:p>
            <a:r>
              <a:rPr lang="vi-VN" sz="4000" b="1" dirty="0">
                <a:latin typeface="Calibri (Body)"/>
              </a:rPr>
              <a:t>SỐ LIỆU</a:t>
            </a:r>
            <a:r>
              <a:rPr lang="en-US" sz="4000" b="1" dirty="0">
                <a:latin typeface="Calibri (Body)"/>
              </a:rPr>
              <a:t> </a:t>
            </a:r>
            <a:r>
              <a:rPr lang="en-US" sz="4000" b="1" dirty="0"/>
              <a:t>THỰC TẾ</a:t>
            </a:r>
          </a:p>
        </p:txBody>
      </p:sp>
      <p:pic>
        <p:nvPicPr>
          <p:cNvPr id="24" name="Picture 23">
            <a:extLst>
              <a:ext uri="{FF2B5EF4-FFF2-40B4-BE49-F238E27FC236}">
                <a16:creationId xmlns:a16="http://schemas.microsoft.com/office/drawing/2014/main" id="{3E0114D8-2A9B-4816-8616-9E30C4F3B307}"/>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4" name="Picture 3">
            <a:extLst>
              <a:ext uri="{FF2B5EF4-FFF2-40B4-BE49-F238E27FC236}">
                <a16:creationId xmlns:a16="http://schemas.microsoft.com/office/drawing/2014/main" id="{1FA5B050-DED6-4D35-B1E8-0EB1BAF320D3}"/>
              </a:ext>
            </a:extLst>
          </p:cNvPr>
          <p:cNvPicPr>
            <a:picLocks noChangeAspect="1"/>
          </p:cNvPicPr>
          <p:nvPr/>
        </p:nvPicPr>
        <p:blipFill>
          <a:blip r:embed="rId6"/>
          <a:stretch>
            <a:fillRect/>
          </a:stretch>
        </p:blipFill>
        <p:spPr>
          <a:xfrm>
            <a:off x="361786" y="2371768"/>
            <a:ext cx="8521988" cy="4047194"/>
          </a:xfrm>
          <a:prstGeom prst="rect">
            <a:avLst/>
          </a:prstGeom>
        </p:spPr>
      </p:pic>
      <p:pic>
        <p:nvPicPr>
          <p:cNvPr id="5122" name="Picture 2" descr="4 điều mà cha mẹ nghèo nên làm để con thành công như trẻ nhà có điều kiện">
            <a:extLst>
              <a:ext uri="{FF2B5EF4-FFF2-40B4-BE49-F238E27FC236}">
                <a16:creationId xmlns:a16="http://schemas.microsoft.com/office/drawing/2014/main" id="{74B7D4BE-8D20-48B2-B78E-B81DA04D22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9243" y="3083174"/>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45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72560" y="1627589"/>
            <a:ext cx="8994531" cy="769441"/>
          </a:xfrm>
          <a:prstGeom prst="rect">
            <a:avLst/>
          </a:prstGeom>
          <a:noFill/>
        </p:spPr>
        <p:txBody>
          <a:bodyPr wrap="square" rtlCol="0">
            <a:spAutoFit/>
          </a:bodyPr>
          <a:lstStyle/>
          <a:p>
            <a:r>
              <a:rPr lang="vi-VN" sz="4400" b="1" dirty="0">
                <a:latin typeface="Calibri (Body)"/>
              </a:rPr>
              <a:t>THÀNH CÔNG ĐẾN TỪ ĐÂU?</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601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400467"/>
            <a:ext cx="9141071" cy="3785652"/>
          </a:xfrm>
          <a:prstGeom prst="rect">
            <a:avLst/>
          </a:prstGeom>
          <a:noFill/>
        </p:spPr>
        <p:txBody>
          <a:bodyPr wrap="square" rtlCol="0">
            <a:spAutoFit/>
          </a:bodyPr>
          <a:lstStyle/>
          <a:p>
            <a:pPr algn="just"/>
            <a:r>
              <a:rPr lang="vi-VN" sz="2400" b="1" dirty="0">
                <a:solidFill>
                  <a:schemeClr val="accent1">
                    <a:lumMod val="75000"/>
                  </a:schemeClr>
                </a:solidFill>
                <a:latin typeface="Calibri (Body)"/>
              </a:rPr>
              <a:t>Sẽ có hai điều xảy ra với khả năng thành đạt của một ai </a:t>
            </a:r>
            <a:r>
              <a:rPr lang="vi-VN" sz="2400" b="1" dirty="0" err="1">
                <a:solidFill>
                  <a:schemeClr val="accent1">
                    <a:lumMod val="75000"/>
                  </a:schemeClr>
                </a:solidFill>
                <a:latin typeface="Calibri (Body)"/>
              </a:rPr>
              <a:t>đó</a:t>
            </a:r>
            <a:r>
              <a:rPr lang="en-US" sz="2400" b="1" dirty="0">
                <a:solidFill>
                  <a:schemeClr val="accent1">
                    <a:lumMod val="75000"/>
                  </a:schemeClr>
                </a:solidFill>
                <a:latin typeface="Calibri (Body)"/>
              </a:rPr>
              <a:t>.</a:t>
            </a:r>
            <a:endParaRPr lang="vi-VN" sz="2400" b="1" dirty="0">
              <a:solidFill>
                <a:schemeClr val="accent1">
                  <a:lumMod val="75000"/>
                </a:schemeClr>
              </a:solidFill>
              <a:latin typeface="Calibri (Body)"/>
            </a:endParaRPr>
          </a:p>
          <a:p>
            <a:pPr algn="just"/>
            <a:endParaRPr lang="en-US"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Một là, sẽ có nhân tố cảm thấy vô cùng áp lực về bản thân mình, đôi khi còn tự ti và mặc cảm, hoặc là luôn quy kết việc mình đã thành công là do mình, tự mình cả mà không nhận ra được năng lực thực sự của </a:t>
            </a:r>
            <a:r>
              <a:rPr lang="vi-VN" sz="2400" b="1" dirty="0" err="1">
                <a:solidFill>
                  <a:schemeClr val="accent1">
                    <a:lumMod val="75000"/>
                  </a:schemeClr>
                </a:solidFill>
                <a:latin typeface="Calibri (Body)"/>
              </a:rPr>
              <a:t>bản</a:t>
            </a:r>
            <a:r>
              <a:rPr lang="vi-VN" sz="2400" b="1" dirty="0">
                <a:solidFill>
                  <a:schemeClr val="accent1">
                    <a:lumMod val="75000"/>
                  </a:schemeClr>
                </a:solidFill>
                <a:latin typeface="Calibri (Body)"/>
              </a:rPr>
              <a:t> </a:t>
            </a:r>
            <a:r>
              <a:rPr lang="vi-VN" sz="2400" b="1" dirty="0" err="1">
                <a:solidFill>
                  <a:schemeClr val="accent1">
                    <a:lumMod val="75000"/>
                  </a:schemeClr>
                </a:solidFill>
                <a:latin typeface="Calibri (Body)"/>
              </a:rPr>
              <a:t>th</a:t>
            </a:r>
            <a:r>
              <a:rPr lang="en-US" sz="2400" b="1" dirty="0">
                <a:solidFill>
                  <a:schemeClr val="accent1">
                    <a:lumMod val="75000"/>
                  </a:schemeClr>
                </a:solidFill>
                <a:latin typeface="Calibri (Body)"/>
              </a:rPr>
              <a:t>â</a:t>
            </a:r>
            <a:r>
              <a:rPr lang="vi-VN" sz="2400" b="1" dirty="0">
                <a:solidFill>
                  <a:schemeClr val="accent1">
                    <a:lumMod val="75000"/>
                  </a:schemeClr>
                </a:solidFill>
                <a:latin typeface="Calibri (Body)"/>
              </a:rPr>
              <a:t>n</a:t>
            </a:r>
            <a:r>
              <a:rPr lang="en-US" sz="2400" b="1" dirty="0">
                <a:solidFill>
                  <a:schemeClr val="accent1">
                    <a:lumMod val="75000"/>
                  </a:schemeClr>
                </a:solidFill>
                <a:latin typeface="Calibri (Body)"/>
              </a:rPr>
              <a:t> </a:t>
            </a:r>
            <a:r>
              <a:rPr lang="en-US" sz="2400" b="1" dirty="0" err="1">
                <a:solidFill>
                  <a:schemeClr val="accent1">
                    <a:lumMod val="75000"/>
                  </a:schemeClr>
                </a:solidFill>
                <a:latin typeface="Calibri (Body)"/>
              </a:rPr>
              <a:t>đóng</a:t>
            </a:r>
            <a:r>
              <a:rPr lang="en-US" sz="2400" b="1" dirty="0">
                <a:solidFill>
                  <a:schemeClr val="accent1">
                    <a:lumMod val="75000"/>
                  </a:schemeClr>
                </a:solidFill>
                <a:latin typeface="Calibri (Body)"/>
              </a:rPr>
              <a:t> </a:t>
            </a:r>
            <a:r>
              <a:rPr lang="en-US" sz="2400" b="1" dirty="0" err="1">
                <a:solidFill>
                  <a:schemeClr val="accent1">
                    <a:lumMod val="75000"/>
                  </a:schemeClr>
                </a:solidFill>
                <a:latin typeface="Calibri (Body)"/>
              </a:rPr>
              <a:t>góp</a:t>
            </a:r>
            <a:r>
              <a:rPr lang="en-US" sz="2400" b="1" dirty="0">
                <a:solidFill>
                  <a:schemeClr val="accent1">
                    <a:lumMod val="75000"/>
                  </a:schemeClr>
                </a:solidFill>
                <a:latin typeface="Calibri (Body)"/>
              </a:rPr>
              <a:t> </a:t>
            </a:r>
            <a:r>
              <a:rPr lang="en-US" sz="2400" b="1" dirty="0" err="1">
                <a:solidFill>
                  <a:schemeClr val="accent1">
                    <a:lumMod val="75000"/>
                  </a:schemeClr>
                </a:solidFill>
                <a:latin typeface="Calibri (Body)"/>
              </a:rPr>
              <a:t>mấy</a:t>
            </a:r>
            <a:r>
              <a:rPr lang="en-US" sz="2400" b="1" dirty="0">
                <a:solidFill>
                  <a:schemeClr val="accent1">
                    <a:lumMod val="75000"/>
                  </a:schemeClr>
                </a:solidFill>
                <a:latin typeface="Calibri (Body)"/>
              </a:rPr>
              <a:t> </a:t>
            </a:r>
            <a:r>
              <a:rPr lang="en-US" sz="2400" b="1" dirty="0" err="1">
                <a:solidFill>
                  <a:schemeClr val="accent1">
                    <a:lumMod val="75000"/>
                  </a:schemeClr>
                </a:solidFill>
                <a:latin typeface="Calibri (Body)"/>
              </a:rPr>
              <a:t>phần</a:t>
            </a:r>
            <a:r>
              <a:rPr lang="en-US" sz="2400" b="1" dirty="0">
                <a:solidFill>
                  <a:schemeClr val="accent1">
                    <a:lumMod val="75000"/>
                  </a:schemeClr>
                </a:solidFill>
                <a:latin typeface="Calibri (Body)"/>
              </a:rPr>
              <a:t> </a:t>
            </a:r>
            <a:r>
              <a:rPr lang="en-US" sz="2400" b="1" dirty="0" err="1">
                <a:solidFill>
                  <a:schemeClr val="accent1">
                    <a:lumMod val="75000"/>
                  </a:schemeClr>
                </a:solidFill>
                <a:latin typeface="Calibri (Body)"/>
              </a:rPr>
              <a:t>trong</a:t>
            </a:r>
            <a:r>
              <a:rPr lang="en-US" sz="2400" b="1" dirty="0">
                <a:solidFill>
                  <a:schemeClr val="accent1">
                    <a:lumMod val="75000"/>
                  </a:schemeClr>
                </a:solidFill>
                <a:latin typeface="Calibri (Body)"/>
              </a:rPr>
              <a:t> </a:t>
            </a:r>
            <a:r>
              <a:rPr lang="en-US" sz="2400" b="1" dirty="0" err="1">
                <a:solidFill>
                  <a:schemeClr val="accent1">
                    <a:lumMod val="75000"/>
                  </a:schemeClr>
                </a:solidFill>
                <a:latin typeface="Calibri (Body)"/>
              </a:rPr>
              <a:t>thành</a:t>
            </a:r>
            <a:r>
              <a:rPr lang="en-US" sz="2400" b="1" dirty="0">
                <a:solidFill>
                  <a:schemeClr val="accent1">
                    <a:lumMod val="75000"/>
                  </a:schemeClr>
                </a:solidFill>
                <a:latin typeface="Calibri (Body)"/>
              </a:rPr>
              <a:t> </a:t>
            </a:r>
            <a:r>
              <a:rPr lang="en-US" sz="2400" b="1" dirty="0" err="1">
                <a:solidFill>
                  <a:schemeClr val="accent1">
                    <a:lumMod val="75000"/>
                  </a:schemeClr>
                </a:solidFill>
                <a:latin typeface="Calibri (Body)"/>
              </a:rPr>
              <a:t>công</a:t>
            </a:r>
            <a:r>
              <a:rPr lang="en-US" sz="2400" b="1" dirty="0">
                <a:solidFill>
                  <a:schemeClr val="accent1">
                    <a:lumMod val="75000"/>
                  </a:schemeClr>
                </a:solidFill>
                <a:latin typeface="Calibri (Body)"/>
              </a:rPr>
              <a:t> </a:t>
            </a:r>
            <a:r>
              <a:rPr lang="en-US" sz="2400" b="1" dirty="0" err="1">
                <a:solidFill>
                  <a:schemeClr val="accent1">
                    <a:lumMod val="75000"/>
                  </a:schemeClr>
                </a:solidFill>
                <a:latin typeface="Calibri (Body)"/>
              </a:rPr>
              <a:t>đó</a:t>
            </a:r>
            <a:r>
              <a:rPr lang="vi-VN" sz="2400" b="1" dirty="0">
                <a:solidFill>
                  <a:schemeClr val="accent1">
                    <a:lumMod val="75000"/>
                  </a:schemeClr>
                </a:solidFill>
                <a:latin typeface="Calibri (Body)"/>
              </a:rPr>
              <a:t>.</a:t>
            </a:r>
            <a:endParaRPr lang="en-US" sz="2400" b="1" dirty="0">
              <a:solidFill>
                <a:schemeClr val="accent1">
                  <a:lumMod val="75000"/>
                </a:schemeClr>
              </a:solidFill>
              <a:latin typeface="Calibri (Body)"/>
            </a:endParaRPr>
          </a:p>
          <a:p>
            <a:pPr algn="just"/>
            <a:endParaRPr lang="en-US" sz="2400" b="1" dirty="0">
              <a:solidFill>
                <a:schemeClr val="accent1">
                  <a:lumMod val="75000"/>
                </a:schemeClr>
              </a:solidFill>
            </a:endParaRPr>
          </a:p>
          <a:p>
            <a:pPr algn="just"/>
            <a:r>
              <a:rPr lang="vi-VN" sz="2400" b="1" dirty="0">
                <a:solidFill>
                  <a:schemeClr val="accent1">
                    <a:lumMod val="75000"/>
                  </a:schemeClr>
                </a:solidFill>
                <a:latin typeface="Calibri (Body)"/>
              </a:rPr>
              <a:t>Hai là, một vài nhân tố sẽ không cảm nhận được sâu sắc về việc được trao cơ hội, ý nghĩa của cơ hội mình nhận được nó quan trọng đến thế nào</a:t>
            </a:r>
            <a:endParaRPr lang="en-US"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1028" name="Picture 4" descr="3/ DẠY CON BIẾT đáp lại tình YÊU THƯƠNG CHA MẸ">
            <a:extLst>
              <a:ext uri="{FF2B5EF4-FFF2-40B4-BE49-F238E27FC236}">
                <a16:creationId xmlns:a16="http://schemas.microsoft.com/office/drawing/2014/main" id="{AF64E81F-4253-4B4F-A204-444A4998E9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5242" y="3090737"/>
            <a:ext cx="2600868"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22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BDCB0-B43A-4713-AEFA-BDC690096707}"/>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0FACA9DF-2143-4F31-835E-470FDD4560C9}"/>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8" name="Picture 7">
            <a:extLst>
              <a:ext uri="{FF2B5EF4-FFF2-40B4-BE49-F238E27FC236}">
                <a16:creationId xmlns:a16="http://schemas.microsoft.com/office/drawing/2014/main" id="{E6DA260C-8373-4846-8154-D958E5596970}"/>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9" name="Picture 8">
            <a:extLst>
              <a:ext uri="{FF2B5EF4-FFF2-40B4-BE49-F238E27FC236}">
                <a16:creationId xmlns:a16="http://schemas.microsoft.com/office/drawing/2014/main" id="{DEAEBE20-CA8A-4688-B244-A8F78CB481D1}"/>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0" name="Picture 9">
            <a:extLst>
              <a:ext uri="{FF2B5EF4-FFF2-40B4-BE49-F238E27FC236}">
                <a16:creationId xmlns:a16="http://schemas.microsoft.com/office/drawing/2014/main" id="{CB4B11EF-9CB3-4882-85EA-9CBC2E879E30}"/>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1" name="Picture 10">
            <a:extLst>
              <a:ext uri="{FF2B5EF4-FFF2-40B4-BE49-F238E27FC236}">
                <a16:creationId xmlns:a16="http://schemas.microsoft.com/office/drawing/2014/main" id="{89846B97-D490-490F-92F2-283D9F99C46E}"/>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2" name="Picture 11">
            <a:extLst>
              <a:ext uri="{FF2B5EF4-FFF2-40B4-BE49-F238E27FC236}">
                <a16:creationId xmlns:a16="http://schemas.microsoft.com/office/drawing/2014/main" id="{1CFBDC36-0EDB-4761-BA75-DC269AC7C95D}"/>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3" name="Picture 12">
            <a:extLst>
              <a:ext uri="{FF2B5EF4-FFF2-40B4-BE49-F238E27FC236}">
                <a16:creationId xmlns:a16="http://schemas.microsoft.com/office/drawing/2014/main" id="{308156E3-E815-4208-8D2A-457F43DA9ABB}"/>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238489"/>
            <a:ext cx="9287613" cy="197940"/>
          </a:xfrm>
          <a:prstGeom prst="rect">
            <a:avLst/>
          </a:prstGeom>
        </p:spPr>
      </p:pic>
      <p:sp>
        <p:nvSpPr>
          <p:cNvPr id="14" name="TextBox 13">
            <a:extLst>
              <a:ext uri="{FF2B5EF4-FFF2-40B4-BE49-F238E27FC236}">
                <a16:creationId xmlns:a16="http://schemas.microsoft.com/office/drawing/2014/main" id="{86ABC09B-432B-47BF-B0E3-39E4EF5A9FC8}"/>
              </a:ext>
            </a:extLst>
          </p:cNvPr>
          <p:cNvSpPr txBox="1"/>
          <p:nvPr/>
        </p:nvSpPr>
        <p:spPr>
          <a:xfrm>
            <a:off x="272560" y="1597457"/>
            <a:ext cx="8994531" cy="707886"/>
          </a:xfrm>
          <a:prstGeom prst="rect">
            <a:avLst/>
          </a:prstGeom>
          <a:noFill/>
        </p:spPr>
        <p:txBody>
          <a:bodyPr wrap="square" rtlCol="0">
            <a:spAutoFit/>
          </a:bodyPr>
          <a:lstStyle/>
          <a:p>
            <a:r>
              <a:rPr lang="vi-VN" sz="4000" b="1" dirty="0">
                <a:latin typeface="Calibri (Body)"/>
              </a:rPr>
              <a:t>CÂU </a:t>
            </a:r>
            <a:r>
              <a:rPr lang="en-US" sz="4000" b="1" dirty="0">
                <a:latin typeface="Calibri (Body)"/>
              </a:rPr>
              <a:t>HỎI </a:t>
            </a:r>
            <a:r>
              <a:rPr lang="en-US" sz="4000" b="1" dirty="0"/>
              <a:t>THỰC TẾ</a:t>
            </a:r>
          </a:p>
        </p:txBody>
      </p:sp>
      <p:pic>
        <p:nvPicPr>
          <p:cNvPr id="17" name="Picture 16">
            <a:extLst>
              <a:ext uri="{FF2B5EF4-FFF2-40B4-BE49-F238E27FC236}">
                <a16:creationId xmlns:a16="http://schemas.microsoft.com/office/drawing/2014/main" id="{51CA6783-B92A-4FA9-9C87-414F3D32A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9178" y="3108092"/>
            <a:ext cx="2458209" cy="1843657"/>
          </a:xfrm>
          <a:prstGeom prst="rect">
            <a:avLst/>
          </a:prstGeom>
        </p:spPr>
      </p:pic>
      <p:pic>
        <p:nvPicPr>
          <p:cNvPr id="20" name="Picture 19">
            <a:extLst>
              <a:ext uri="{FF2B5EF4-FFF2-40B4-BE49-F238E27FC236}">
                <a16:creationId xmlns:a16="http://schemas.microsoft.com/office/drawing/2014/main" id="{B3D120EF-FBB7-4812-B599-995E916FA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3631" y="3160844"/>
            <a:ext cx="2709307" cy="1738155"/>
          </a:xfrm>
          <a:prstGeom prst="rect">
            <a:avLst/>
          </a:prstGeom>
        </p:spPr>
      </p:pic>
      <p:pic>
        <p:nvPicPr>
          <p:cNvPr id="23" name="Picture 22">
            <a:extLst>
              <a:ext uri="{FF2B5EF4-FFF2-40B4-BE49-F238E27FC236}">
                <a16:creationId xmlns:a16="http://schemas.microsoft.com/office/drawing/2014/main" id="{F3E75EC5-A09C-4706-AD98-320200FF5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5657" y="3232875"/>
            <a:ext cx="2605253" cy="1628283"/>
          </a:xfrm>
          <a:prstGeom prst="rect">
            <a:avLst/>
          </a:prstGeom>
        </p:spPr>
      </p:pic>
      <p:pic>
        <p:nvPicPr>
          <p:cNvPr id="24" name="Picture 23">
            <a:extLst>
              <a:ext uri="{FF2B5EF4-FFF2-40B4-BE49-F238E27FC236}">
                <a16:creationId xmlns:a16="http://schemas.microsoft.com/office/drawing/2014/main" id="{3E0114D8-2A9B-4816-8616-9E30C4F3B307}"/>
              </a:ext>
            </a:extLst>
          </p:cNvPr>
          <p:cNvPicPr>
            <a:picLocks noChangeAspect="1"/>
          </p:cNvPicPr>
          <p:nvPr/>
        </p:nvPicPr>
        <p:blipFill rotWithShape="1">
          <a:blip r:embed="rId8">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4" name="Picture 3">
            <a:extLst>
              <a:ext uri="{FF2B5EF4-FFF2-40B4-BE49-F238E27FC236}">
                <a16:creationId xmlns:a16="http://schemas.microsoft.com/office/drawing/2014/main" id="{D18F9849-B426-4A67-98B2-06B560D30045}"/>
              </a:ext>
            </a:extLst>
          </p:cNvPr>
          <p:cNvPicPr>
            <a:picLocks noChangeAspect="1"/>
          </p:cNvPicPr>
          <p:nvPr/>
        </p:nvPicPr>
        <p:blipFill>
          <a:blip r:embed="rId9"/>
          <a:stretch>
            <a:fillRect/>
          </a:stretch>
        </p:blipFill>
        <p:spPr>
          <a:xfrm>
            <a:off x="224369" y="2424605"/>
            <a:ext cx="4540578" cy="3968110"/>
          </a:xfrm>
          <a:prstGeom prst="rect">
            <a:avLst/>
          </a:prstGeom>
        </p:spPr>
      </p:pic>
      <p:pic>
        <p:nvPicPr>
          <p:cNvPr id="15" name="Picture 14">
            <a:extLst>
              <a:ext uri="{FF2B5EF4-FFF2-40B4-BE49-F238E27FC236}">
                <a16:creationId xmlns:a16="http://schemas.microsoft.com/office/drawing/2014/main" id="{E8B0635A-EBD6-4AF1-9BCE-B968E5B4B0C9}"/>
              </a:ext>
            </a:extLst>
          </p:cNvPr>
          <p:cNvPicPr>
            <a:picLocks noChangeAspect="1"/>
          </p:cNvPicPr>
          <p:nvPr/>
        </p:nvPicPr>
        <p:blipFill>
          <a:blip r:embed="rId10"/>
          <a:stretch>
            <a:fillRect/>
          </a:stretch>
        </p:blipFill>
        <p:spPr>
          <a:xfrm>
            <a:off x="4646753" y="2454968"/>
            <a:ext cx="4620338" cy="3995392"/>
          </a:xfrm>
          <a:prstGeom prst="rect">
            <a:avLst/>
          </a:prstGeom>
        </p:spPr>
      </p:pic>
    </p:spTree>
    <p:extLst>
      <p:ext uri="{BB962C8B-B14F-4D97-AF65-F5344CB8AC3E}">
        <p14:creationId xmlns:p14="http://schemas.microsoft.com/office/powerpoint/2010/main" val="37219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A46AE-9EFE-4590-AED9-AF15EF3D7A72}"/>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C4E7E6-6200-4499-A624-85B7B05180A2}"/>
              </a:ext>
            </a:extLst>
          </p:cNvPr>
          <p:cNvPicPr>
            <a:picLocks noChangeAspect="1"/>
          </p:cNvPicPr>
          <p:nvPr/>
        </p:nvPicPr>
        <p:blipFill rotWithShape="1">
          <a:blip r:embed="rId2">
            <a:extLst>
              <a:ext uri="{28A0092B-C50C-407E-A947-70E740481C1C}">
                <a14:useLocalDpi xmlns:a14="http://schemas.microsoft.com/office/drawing/2010/main" val="0"/>
              </a:ext>
            </a:extLst>
          </a:blip>
          <a:srcRect b="88590"/>
          <a:stretch/>
        </p:blipFill>
        <p:spPr>
          <a:xfrm>
            <a:off x="0" y="214758"/>
            <a:ext cx="12192000" cy="782515"/>
          </a:xfrm>
          <a:prstGeom prst="rect">
            <a:avLst/>
          </a:prstGeom>
        </p:spPr>
      </p:pic>
      <p:pic>
        <p:nvPicPr>
          <p:cNvPr id="6" name="Picture 5">
            <a:extLst>
              <a:ext uri="{FF2B5EF4-FFF2-40B4-BE49-F238E27FC236}">
                <a16:creationId xmlns:a16="http://schemas.microsoft.com/office/drawing/2014/main" id="{737ED8BC-9C6F-43EA-9D72-A1F8C5B42025}"/>
              </a:ext>
            </a:extLst>
          </p:cNvPr>
          <p:cNvPicPr>
            <a:picLocks noChangeAspect="1"/>
          </p:cNvPicPr>
          <p:nvPr/>
        </p:nvPicPr>
        <p:blipFill rotWithShape="1">
          <a:blip r:embed="rId3">
            <a:extLst>
              <a:ext uri="{28A0092B-C50C-407E-A947-70E740481C1C}">
                <a14:useLocalDpi xmlns:a14="http://schemas.microsoft.com/office/drawing/2010/main" val="0"/>
              </a:ext>
            </a:extLst>
          </a:blip>
          <a:srcRect t="8297" r="1215" b="76444"/>
          <a:stretch/>
        </p:blipFill>
        <p:spPr>
          <a:xfrm>
            <a:off x="26104" y="1016550"/>
            <a:ext cx="12043808" cy="1046480"/>
          </a:xfrm>
          <a:prstGeom prst="rect">
            <a:avLst/>
          </a:prstGeom>
        </p:spPr>
      </p:pic>
      <p:pic>
        <p:nvPicPr>
          <p:cNvPr id="8" name="Picture 7">
            <a:extLst>
              <a:ext uri="{FF2B5EF4-FFF2-40B4-BE49-F238E27FC236}">
                <a16:creationId xmlns:a16="http://schemas.microsoft.com/office/drawing/2014/main" id="{771F8D4C-2CA8-4A67-A7B6-33506C8F30F8}"/>
              </a:ext>
            </a:extLst>
          </p:cNvPr>
          <p:cNvPicPr>
            <a:picLocks noChangeAspect="1"/>
          </p:cNvPicPr>
          <p:nvPr/>
        </p:nvPicPr>
        <p:blipFill rotWithShape="1">
          <a:blip r:embed="rId4">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9" name="Picture 8">
            <a:extLst>
              <a:ext uri="{FF2B5EF4-FFF2-40B4-BE49-F238E27FC236}">
                <a16:creationId xmlns:a16="http://schemas.microsoft.com/office/drawing/2014/main" id="{1269A60F-B938-4B1D-B49A-8439339EFB46}"/>
              </a:ext>
            </a:extLst>
          </p:cNvPr>
          <p:cNvPicPr>
            <a:picLocks noChangeAspect="1"/>
          </p:cNvPicPr>
          <p:nvPr/>
        </p:nvPicPr>
        <p:blipFill rotWithShape="1">
          <a:blip r:embed="rId4">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id="{D9398EE6-0AB3-40C1-8D54-00CB0DCD86BF}"/>
              </a:ext>
            </a:extLst>
          </p:cNvPr>
          <p:cNvPicPr>
            <a:picLocks noChangeAspect="1"/>
          </p:cNvPicPr>
          <p:nvPr/>
        </p:nvPicPr>
        <p:blipFill rotWithShape="1">
          <a:blip r:embed="rId4">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sp>
        <p:nvSpPr>
          <p:cNvPr id="11" name="TextBox 10">
            <a:extLst>
              <a:ext uri="{FF2B5EF4-FFF2-40B4-BE49-F238E27FC236}">
                <a16:creationId xmlns:a16="http://schemas.microsoft.com/office/drawing/2014/main" id="{A2C3C209-A18B-4BFA-B92D-CB39B3EFF099}"/>
              </a:ext>
            </a:extLst>
          </p:cNvPr>
          <p:cNvSpPr txBox="1"/>
          <p:nvPr/>
        </p:nvSpPr>
        <p:spPr>
          <a:xfrm>
            <a:off x="220601" y="2240425"/>
            <a:ext cx="7739575" cy="4678204"/>
          </a:xfrm>
          <a:prstGeom prst="rect">
            <a:avLst/>
          </a:prstGeom>
          <a:noFill/>
        </p:spPr>
        <p:txBody>
          <a:bodyPr wrap="square" rtlCol="0">
            <a:spAutoFit/>
          </a:bodyPr>
          <a:lstStyle/>
          <a:p>
            <a:pPr marL="514350" indent="-514350">
              <a:buAutoNum type="arabicPeriod"/>
            </a:pPr>
            <a:r>
              <a:rPr lang="vi-VN" sz="2800" dirty="0">
                <a:solidFill>
                  <a:schemeClr val="accent1">
                    <a:lumMod val="75000"/>
                  </a:schemeClr>
                </a:solidFill>
              </a:rPr>
              <a:t>Thành công đến từ đâu?</a:t>
            </a:r>
          </a:p>
          <a:p>
            <a:pPr marL="514350" indent="-514350">
              <a:buAutoNum type="arabicPeriod"/>
            </a:pPr>
            <a:endParaRPr lang="en-US" sz="2800" dirty="0">
              <a:solidFill>
                <a:schemeClr val="accent1">
                  <a:lumMod val="75000"/>
                </a:schemeClr>
              </a:solidFill>
            </a:endParaRPr>
          </a:p>
          <a:p>
            <a:pPr marL="514350" indent="-514350">
              <a:buAutoNum type="arabicPeriod"/>
            </a:pPr>
            <a:r>
              <a:rPr lang="vi-VN" sz="2800" dirty="0">
                <a:solidFill>
                  <a:schemeClr val="accent1">
                    <a:lumMod val="75000"/>
                  </a:schemeClr>
                </a:solidFill>
              </a:rPr>
              <a:t>Những vấn đề của môi trường tác động đến đứa trẻ </a:t>
            </a:r>
            <a:endParaRPr lang="en-US" sz="2800" dirty="0">
              <a:solidFill>
                <a:schemeClr val="accent1">
                  <a:lumMod val="75000"/>
                </a:schemeClr>
              </a:solidFill>
            </a:endParaRPr>
          </a:p>
          <a:p>
            <a:endParaRPr lang="en-US" sz="2800" dirty="0">
              <a:solidFill>
                <a:schemeClr val="accent1">
                  <a:lumMod val="75000"/>
                </a:schemeClr>
              </a:solidFill>
            </a:endParaRPr>
          </a:p>
          <a:p>
            <a:r>
              <a:rPr lang="en-US" sz="2800" dirty="0">
                <a:solidFill>
                  <a:schemeClr val="accent1">
                    <a:lumMod val="75000"/>
                  </a:schemeClr>
                </a:solidFill>
              </a:rPr>
              <a:t>3. </a:t>
            </a:r>
            <a:r>
              <a:rPr lang="vi-VN" sz="2800" dirty="0">
                <a:solidFill>
                  <a:schemeClr val="accent1">
                    <a:lumMod val="75000"/>
                  </a:schemeClr>
                </a:solidFill>
              </a:rPr>
              <a:t>  Kết luận</a:t>
            </a:r>
            <a:endParaRPr lang="en-US" sz="2800" dirty="0">
              <a:solidFill>
                <a:schemeClr val="accent1">
                  <a:lumMod val="75000"/>
                </a:schemeClr>
              </a:solidFill>
            </a:endParaRPr>
          </a:p>
          <a:p>
            <a:endParaRPr lang="en-US" sz="2800" dirty="0">
              <a:solidFill>
                <a:schemeClr val="accent1">
                  <a:lumMod val="75000"/>
                </a:schemeClr>
              </a:solidFill>
            </a:endParaRPr>
          </a:p>
          <a:p>
            <a:pPr marL="514350" indent="-514350">
              <a:buAutoNum type="arabicPeriod"/>
            </a:pPr>
            <a:endParaRPr lang="en-US" sz="2800" dirty="0">
              <a:solidFill>
                <a:schemeClr val="accent1">
                  <a:lumMod val="75000"/>
                </a:schemeClr>
              </a:solidFill>
            </a:endParaRPr>
          </a:p>
          <a:p>
            <a:r>
              <a:rPr lang="en-US" sz="2800" dirty="0">
                <a:solidFill>
                  <a:schemeClr val="accent1">
                    <a:lumMod val="75000"/>
                  </a:schemeClr>
                </a:solidFill>
              </a:rPr>
              <a:t> </a:t>
            </a:r>
          </a:p>
          <a:p>
            <a:endParaRPr lang="en-US" sz="2800" dirty="0">
              <a:solidFill>
                <a:schemeClr val="accent1">
                  <a:lumMod val="75000"/>
                </a:schemeClr>
              </a:solidFill>
            </a:endParaRPr>
          </a:p>
          <a:p>
            <a:endParaRPr lang="en-US" dirty="0"/>
          </a:p>
        </p:txBody>
      </p:sp>
      <p:sp>
        <p:nvSpPr>
          <p:cNvPr id="12" name="TextBox 11">
            <a:extLst>
              <a:ext uri="{FF2B5EF4-FFF2-40B4-BE49-F238E27FC236}">
                <a16:creationId xmlns:a16="http://schemas.microsoft.com/office/drawing/2014/main" id="{F730C299-9F97-4AEA-A2B4-9472C20BC972}"/>
              </a:ext>
            </a:extLst>
          </p:cNvPr>
          <p:cNvSpPr txBox="1"/>
          <p:nvPr/>
        </p:nvSpPr>
        <p:spPr>
          <a:xfrm>
            <a:off x="724159" y="3113690"/>
            <a:ext cx="7346317" cy="1231106"/>
          </a:xfrm>
          <a:prstGeom prst="rect">
            <a:avLst/>
          </a:prstGeom>
          <a:solidFill>
            <a:schemeClr val="bg1"/>
          </a:solidFill>
        </p:spPr>
        <p:txBody>
          <a:bodyPr wrap="square" rtlCol="0">
            <a:spAutoFit/>
          </a:bodyPr>
          <a:lstStyle/>
          <a:p>
            <a:r>
              <a:rPr lang="vi-VN" sz="2800" u="sng" dirty="0">
                <a:solidFill>
                  <a:srgbClr val="7030A0"/>
                </a:solidFill>
              </a:rPr>
              <a:t>Những vấn đề của môi trường tác động đến đứa trẻ</a:t>
            </a:r>
            <a:endParaRPr lang="en-US" sz="4000" dirty="0">
              <a:solidFill>
                <a:schemeClr val="accent1">
                  <a:lumMod val="75000"/>
                </a:schemeClr>
              </a:solidFill>
            </a:endParaRPr>
          </a:p>
          <a:p>
            <a:endParaRPr lang="en-US" dirty="0"/>
          </a:p>
        </p:txBody>
      </p:sp>
      <p:pic>
        <p:nvPicPr>
          <p:cNvPr id="13" name="Picture 12">
            <a:extLst>
              <a:ext uri="{FF2B5EF4-FFF2-40B4-BE49-F238E27FC236}">
                <a16:creationId xmlns:a16="http://schemas.microsoft.com/office/drawing/2014/main" id="{20E94694-1074-4907-B715-31BE43D75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600333">
            <a:off x="12254294" y="6294104"/>
            <a:ext cx="889702" cy="1127791"/>
          </a:xfrm>
          <a:prstGeom prst="rect">
            <a:avLst/>
          </a:prstGeom>
        </p:spPr>
      </p:pic>
      <p:pic>
        <p:nvPicPr>
          <p:cNvPr id="14" name="Picture 13">
            <a:extLst>
              <a:ext uri="{FF2B5EF4-FFF2-40B4-BE49-F238E27FC236}">
                <a16:creationId xmlns:a16="http://schemas.microsoft.com/office/drawing/2014/main" id="{8C96EC7B-C121-42B2-B80D-57227D4EFD54}"/>
              </a:ext>
            </a:extLst>
          </p:cNvPr>
          <p:cNvPicPr>
            <a:picLocks noChangeAspect="1"/>
          </p:cNvPicPr>
          <p:nvPr/>
        </p:nvPicPr>
        <p:blipFill rotWithShape="1">
          <a:blip r:embed="rId6">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5" name="Picture 14">
            <a:extLst>
              <a:ext uri="{FF2B5EF4-FFF2-40B4-BE49-F238E27FC236}">
                <a16:creationId xmlns:a16="http://schemas.microsoft.com/office/drawing/2014/main" id="{D2938076-EBC2-449B-8B6F-10B342DD224C}"/>
              </a:ext>
            </a:extLst>
          </p:cNvPr>
          <p:cNvPicPr>
            <a:picLocks noChangeAspect="1"/>
          </p:cNvPicPr>
          <p:nvPr/>
        </p:nvPicPr>
        <p:blipFill rotWithShape="1">
          <a:blip r:embed="rId6">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6" name="Picture 15">
            <a:extLst>
              <a:ext uri="{FF2B5EF4-FFF2-40B4-BE49-F238E27FC236}">
                <a16:creationId xmlns:a16="http://schemas.microsoft.com/office/drawing/2014/main" id="{E3904CF5-33C7-41C4-B607-6320047312C0}"/>
              </a:ext>
            </a:extLst>
          </p:cNvPr>
          <p:cNvPicPr>
            <a:picLocks noChangeAspect="1"/>
          </p:cNvPicPr>
          <p:nvPr/>
        </p:nvPicPr>
        <p:blipFill rotWithShape="1">
          <a:blip r:embed="rId6">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7" name="Picture 16">
            <a:extLst>
              <a:ext uri="{FF2B5EF4-FFF2-40B4-BE49-F238E27FC236}">
                <a16:creationId xmlns:a16="http://schemas.microsoft.com/office/drawing/2014/main" id="{C7E2125F-2248-488A-BB25-FA124188BAC5}"/>
              </a:ext>
            </a:extLst>
          </p:cNvPr>
          <p:cNvPicPr>
            <a:picLocks noChangeAspect="1"/>
          </p:cNvPicPr>
          <p:nvPr/>
        </p:nvPicPr>
        <p:blipFill rotWithShape="1">
          <a:blip r:embed="rId6">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8" name="Picture 17">
            <a:extLst>
              <a:ext uri="{FF2B5EF4-FFF2-40B4-BE49-F238E27FC236}">
                <a16:creationId xmlns:a16="http://schemas.microsoft.com/office/drawing/2014/main" id="{67A7ECB3-3F78-4506-97A6-7DD5041345A4}"/>
              </a:ext>
            </a:extLst>
          </p:cNvPr>
          <p:cNvPicPr>
            <a:picLocks noChangeAspect="1"/>
          </p:cNvPicPr>
          <p:nvPr/>
        </p:nvPicPr>
        <p:blipFill rotWithShape="1">
          <a:blip r:embed="rId6">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sp>
        <p:nvSpPr>
          <p:cNvPr id="19" name="Rectangle 18">
            <a:extLst>
              <a:ext uri="{FF2B5EF4-FFF2-40B4-BE49-F238E27FC236}">
                <a16:creationId xmlns:a16="http://schemas.microsoft.com/office/drawing/2014/main" id="{7CAE26D4-7099-4015-8B26-E3487A46D900}"/>
              </a:ext>
            </a:extLst>
          </p:cNvPr>
          <p:cNvSpPr/>
          <p:nvPr/>
        </p:nvSpPr>
        <p:spPr>
          <a:xfrm>
            <a:off x="4170348" y="392153"/>
            <a:ext cx="4589091" cy="424433"/>
          </a:xfrm>
          <a:prstGeom prst="rect">
            <a:avLst/>
          </a:prstGeom>
          <a:solidFill>
            <a:schemeClr val="bg2">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AFB3AA-3148-4B64-96B4-0A749FDB1A33}"/>
              </a:ext>
            </a:extLst>
          </p:cNvPr>
          <p:cNvSpPr txBox="1"/>
          <p:nvPr/>
        </p:nvSpPr>
        <p:spPr>
          <a:xfrm>
            <a:off x="4090388" y="449762"/>
            <a:ext cx="5204389" cy="369332"/>
          </a:xfrm>
          <a:prstGeom prst="rect">
            <a:avLst/>
          </a:prstGeom>
          <a:noFill/>
        </p:spPr>
        <p:txBody>
          <a:bodyPr wrap="square">
            <a:spAutoFit/>
          </a:bodyPr>
          <a:lstStyle/>
          <a:p>
            <a:r>
              <a:rPr lang="vi-VN" dirty="0">
                <a:solidFill>
                  <a:schemeClr val="bg1"/>
                </a:solidFill>
              </a:rPr>
              <a:t>Điều gì tạo nên sự thành công của một đứa trẻ k </a:t>
            </a:r>
            <a:endParaRPr lang="en-US" dirty="0">
              <a:solidFill>
                <a:schemeClr val="bg1"/>
              </a:solidFill>
            </a:endParaRPr>
          </a:p>
        </p:txBody>
      </p:sp>
      <p:pic>
        <p:nvPicPr>
          <p:cNvPr id="7170" name="Picture 2" descr="Giáo trình Môi Trường Và Con Người _ Nguyễn Xuân Cự">
            <a:extLst>
              <a:ext uri="{FF2B5EF4-FFF2-40B4-BE49-F238E27FC236}">
                <a16:creationId xmlns:a16="http://schemas.microsoft.com/office/drawing/2014/main" id="{01F4F678-58FF-49AB-B9BC-C6A60BDFF1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0778" y="2125985"/>
            <a:ext cx="2558958" cy="408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16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4167E-6 0 L -0.69623 -0.44306 " pathEditMode="relative" rAng="0" ptsTypes="AA">
                                      <p:cBhvr>
                                        <p:cTn id="6" dur="1000" fill="hold"/>
                                        <p:tgtEl>
                                          <p:spTgt spid="13"/>
                                        </p:tgtEl>
                                        <p:attrNameLst>
                                          <p:attrName>ppt_x</p:attrName>
                                          <p:attrName>ppt_y</p:attrName>
                                        </p:attrNameLst>
                                      </p:cBhvr>
                                      <p:rCtr x="-34818" y="-22153"/>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15410" y="1627589"/>
            <a:ext cx="9287613" cy="769441"/>
          </a:xfrm>
          <a:prstGeom prst="rect">
            <a:avLst/>
          </a:prstGeom>
          <a:noFill/>
        </p:spPr>
        <p:txBody>
          <a:bodyPr wrap="square" rtlCol="0">
            <a:spAutoFit/>
          </a:bodyPr>
          <a:lstStyle/>
          <a:p>
            <a:r>
              <a:rPr lang="vi-VN" sz="4400" b="1" dirty="0">
                <a:latin typeface="Calibri (Body)"/>
              </a:rPr>
              <a:t>MÔI TRƯỜNG TÁC ĐỘNG LÊN ĐỨA TRẺ </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982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543342"/>
            <a:ext cx="9141071" cy="2677656"/>
          </a:xfrm>
          <a:prstGeom prst="rect">
            <a:avLst/>
          </a:prstGeom>
          <a:noFill/>
        </p:spPr>
        <p:txBody>
          <a:bodyPr wrap="square" rtlCol="0">
            <a:spAutoFit/>
          </a:bodyPr>
          <a:lstStyle/>
          <a:p>
            <a:pPr algn="just"/>
            <a:r>
              <a:rPr lang="vi-VN" sz="2400" b="1" dirty="0">
                <a:solidFill>
                  <a:schemeClr val="accent1">
                    <a:lumMod val="75000"/>
                  </a:schemeClr>
                </a:solidFill>
                <a:latin typeface="Calibri (Body)"/>
              </a:rPr>
              <a:t>Môi trường là một hiện tượng, một sự việc, một nguyên nhân xảy đến mà bất kì ai trong chúng ta cũng không thể nào lường trước được.</a:t>
            </a:r>
          </a:p>
          <a:p>
            <a:pPr algn="just"/>
            <a:endParaRPr lang="en-US"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Môi trường có thể chia làm hai loại. Đó là môi trường vi mô và môi trường vĩ mô.</a:t>
            </a:r>
          </a:p>
          <a:p>
            <a:endParaRPr lang="en-US" sz="2400" b="1" dirty="0">
              <a:solidFill>
                <a:schemeClr val="accent1">
                  <a:lumMod val="75000"/>
                </a:schemeClr>
              </a:solidFill>
            </a:endParaRPr>
          </a:p>
          <a:p>
            <a:endParaRPr lang="en-US"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11266" name="Picture 2" descr="Bí quyết tạo khu vui chơi an toàn trong sân vườn cho bé">
            <a:extLst>
              <a:ext uri="{FF2B5EF4-FFF2-40B4-BE49-F238E27FC236}">
                <a16:creationId xmlns:a16="http://schemas.microsoft.com/office/drawing/2014/main" id="{0C813A0A-6235-42A9-84E0-0702CFDD08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5462" y="3021840"/>
            <a:ext cx="2630177" cy="161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15410" y="1627589"/>
            <a:ext cx="9287613" cy="769441"/>
          </a:xfrm>
          <a:prstGeom prst="rect">
            <a:avLst/>
          </a:prstGeom>
          <a:noFill/>
        </p:spPr>
        <p:txBody>
          <a:bodyPr wrap="square" rtlCol="0">
            <a:spAutoFit/>
          </a:bodyPr>
          <a:lstStyle/>
          <a:p>
            <a:r>
              <a:rPr lang="vi-VN" sz="4400" b="1" dirty="0">
                <a:latin typeface="Calibri (Body)"/>
              </a:rPr>
              <a:t>MÔI TRƯỜNG TÁC ĐỘNG LÊN ĐỨA TRẺ </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982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419517"/>
            <a:ext cx="9141071" cy="1938992"/>
          </a:xfrm>
          <a:prstGeom prst="rect">
            <a:avLst/>
          </a:prstGeom>
          <a:noFill/>
        </p:spPr>
        <p:txBody>
          <a:bodyPr wrap="square" rtlCol="0">
            <a:spAutoFit/>
          </a:bodyPr>
          <a:lstStyle/>
          <a:p>
            <a:pPr algn="just"/>
            <a:r>
              <a:rPr lang="vi-VN" sz="2400" b="1" dirty="0">
                <a:solidFill>
                  <a:schemeClr val="accent1">
                    <a:lumMod val="75000"/>
                  </a:schemeClr>
                </a:solidFill>
                <a:latin typeface="Calibri (Body)"/>
              </a:rPr>
              <a:t>Môi trường vi mô diễn ra ở một không gian hẹp, quy mô nhỏ mà chúng ta có thể lường trước được, phân tích được các hướng diễn biến của nó.</a:t>
            </a:r>
          </a:p>
          <a:p>
            <a:endParaRPr lang="en-US" sz="2400" b="1" dirty="0">
              <a:solidFill>
                <a:schemeClr val="accent1">
                  <a:lumMod val="75000"/>
                </a:schemeClr>
              </a:solidFill>
            </a:endParaRPr>
          </a:p>
          <a:p>
            <a:endParaRPr lang="en-US"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9218" name="Picture 2" descr="Biến đổi khí hậu đang làm cho các cơn bão ngày càng mạnh hơn | Báo Dân trí">
            <a:extLst>
              <a:ext uri="{FF2B5EF4-FFF2-40B4-BE49-F238E27FC236}">
                <a16:creationId xmlns:a16="http://schemas.microsoft.com/office/drawing/2014/main" id="{29909729-136D-4297-B0ED-C46334D69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333" y="3736968"/>
            <a:ext cx="3773367" cy="250190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ọc nhóm và tự học, hình thức học tập nào tốt hơn ? | Edu2Review">
            <a:extLst>
              <a:ext uri="{FF2B5EF4-FFF2-40B4-BE49-F238E27FC236}">
                <a16:creationId xmlns:a16="http://schemas.microsoft.com/office/drawing/2014/main" id="{D9AD8BDD-6910-4866-8666-22CEF4F21B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0402" y="3727870"/>
            <a:ext cx="3773367" cy="251100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10 mẹo học tập để cải thiện việc học của bạn - Học từ vựng mỗi ngày">
            <a:extLst>
              <a:ext uri="{FF2B5EF4-FFF2-40B4-BE49-F238E27FC236}">
                <a16:creationId xmlns:a16="http://schemas.microsoft.com/office/drawing/2014/main" id="{B18D6302-E7B7-4477-8EBB-22DE2C30F2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6779" y="3119117"/>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70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20"/>
                                        </p:tgtEl>
                                        <p:attrNameLst>
                                          <p:attrName>style.visibility</p:attrName>
                                        </p:attrNameLst>
                                      </p:cBhvr>
                                      <p:to>
                                        <p:strVal val="visible"/>
                                      </p:to>
                                    </p:set>
                                    <p:animEffect transition="in" filter="fade">
                                      <p:cBhvr>
                                        <p:cTn id="15"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15410" y="1627589"/>
            <a:ext cx="9287613" cy="769441"/>
          </a:xfrm>
          <a:prstGeom prst="rect">
            <a:avLst/>
          </a:prstGeom>
          <a:noFill/>
        </p:spPr>
        <p:txBody>
          <a:bodyPr wrap="square" rtlCol="0">
            <a:spAutoFit/>
          </a:bodyPr>
          <a:lstStyle/>
          <a:p>
            <a:r>
              <a:rPr lang="vi-VN" sz="4400" b="1" dirty="0">
                <a:latin typeface="Calibri (Body)"/>
              </a:rPr>
              <a:t>MÔI TRƯỜNG TÁC ĐỘNG LÊN ĐỨA TRẺ </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982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419517"/>
            <a:ext cx="9141071" cy="2308324"/>
          </a:xfrm>
          <a:prstGeom prst="rect">
            <a:avLst/>
          </a:prstGeom>
          <a:noFill/>
        </p:spPr>
        <p:txBody>
          <a:bodyPr wrap="square" rtlCol="0">
            <a:spAutoFit/>
          </a:bodyPr>
          <a:lstStyle/>
          <a:p>
            <a:pPr algn="just"/>
            <a:r>
              <a:rPr lang="vi-VN" sz="2400" b="1" dirty="0">
                <a:solidFill>
                  <a:schemeClr val="accent1">
                    <a:lumMod val="75000"/>
                  </a:schemeClr>
                </a:solidFill>
                <a:latin typeface="Calibri (Body)"/>
              </a:rPr>
              <a:t>Môi trường vi mô thì luôn xảy ra xung quanh chúng ta, chúng ta hành động, sống, và biết được kết quả nó diễn ra từ kinh nghiệm, từ suy luận.</a:t>
            </a:r>
          </a:p>
          <a:p>
            <a:pPr algn="just"/>
            <a:endParaRPr lang="vi-VN"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Xác suất để nó diễn biến sai là ít nhưng điều đó cũng có thể xảy ra, chưa thể chắc chắn.</a:t>
            </a:r>
            <a:endParaRPr lang="en-US"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9222" name="Picture 6" descr="10 mẹo học tập để cải thiện việc học của bạn - Học từ vựng mỗi ngày">
            <a:extLst>
              <a:ext uri="{FF2B5EF4-FFF2-40B4-BE49-F238E27FC236}">
                <a16:creationId xmlns:a16="http://schemas.microsoft.com/office/drawing/2014/main" id="{B18D6302-E7B7-4477-8EBB-22DE2C30F2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6779" y="3119117"/>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1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FA938E-C585-4D18-89EB-3AFB8BD36ED6}"/>
              </a:ext>
            </a:extLst>
          </p:cNvPr>
          <p:cNvSpPr txBox="1"/>
          <p:nvPr/>
        </p:nvSpPr>
        <p:spPr>
          <a:xfrm>
            <a:off x="5389684" y="2767280"/>
            <a:ext cx="4422531" cy="1323439"/>
          </a:xfrm>
          <a:prstGeom prst="rect">
            <a:avLst/>
          </a:prstGeom>
          <a:noFill/>
        </p:spPr>
        <p:txBody>
          <a:bodyPr wrap="square" rtlCol="0">
            <a:spAutoFit/>
          </a:bodyPr>
          <a:lstStyle/>
          <a:p>
            <a:r>
              <a:rPr lang="en-US" sz="8000" b="1">
                <a:solidFill>
                  <a:schemeClr val="bg1"/>
                </a:solidFill>
                <a:latin typeface="+mj-lt"/>
              </a:rPr>
              <a:t>NHÓM 1</a:t>
            </a:r>
          </a:p>
        </p:txBody>
      </p:sp>
      <p:sp>
        <p:nvSpPr>
          <p:cNvPr id="2" name="Rectangle 1">
            <a:extLst>
              <a:ext uri="{FF2B5EF4-FFF2-40B4-BE49-F238E27FC236}">
                <a16:creationId xmlns:a16="http://schemas.microsoft.com/office/drawing/2014/main" id="{0BF5E29B-3D0E-4F95-AC86-591962EF800F}"/>
              </a:ext>
            </a:extLst>
          </p:cNvPr>
          <p:cNvSpPr/>
          <p:nvPr/>
        </p:nvSpPr>
        <p:spPr>
          <a:xfrm>
            <a:off x="0" y="-2"/>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A7C5F45-E894-4E0E-A5D3-2EEDF8F595B2}"/>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4000498" y="2633295"/>
            <a:ext cx="1389186" cy="1591408"/>
          </a:xfrm>
          <a:prstGeom prst="rect">
            <a:avLst/>
          </a:prstGeom>
        </p:spPr>
      </p:pic>
      <p:sp>
        <p:nvSpPr>
          <p:cNvPr id="8" name="TextBox 7">
            <a:extLst>
              <a:ext uri="{FF2B5EF4-FFF2-40B4-BE49-F238E27FC236}">
                <a16:creationId xmlns:a16="http://schemas.microsoft.com/office/drawing/2014/main" id="{D5D37DCC-D762-497F-9F63-0DAB545B3870}"/>
              </a:ext>
            </a:extLst>
          </p:cNvPr>
          <p:cNvSpPr txBox="1"/>
          <p:nvPr/>
        </p:nvSpPr>
        <p:spPr>
          <a:xfrm>
            <a:off x="5490352" y="2151725"/>
            <a:ext cx="4579816" cy="2554545"/>
          </a:xfrm>
          <a:prstGeom prst="rect">
            <a:avLst/>
          </a:prstGeom>
          <a:noFill/>
        </p:spPr>
        <p:txBody>
          <a:bodyPr wrap="square" rtlCol="0">
            <a:spAutoFit/>
          </a:bodyPr>
          <a:lstStyle/>
          <a:p>
            <a:r>
              <a:rPr lang="en-US" sz="8000" dirty="0">
                <a:solidFill>
                  <a:schemeClr val="bg1"/>
                </a:solidFill>
                <a:latin typeface="Time s New Roman"/>
              </a:rPr>
              <a:t>NHÓM</a:t>
            </a:r>
            <a:endParaRPr lang="vi-VN" sz="8000" dirty="0">
              <a:solidFill>
                <a:schemeClr val="bg1"/>
              </a:solidFill>
              <a:latin typeface="Time s New Roman"/>
            </a:endParaRPr>
          </a:p>
          <a:p>
            <a:r>
              <a:rPr lang="vi-VN" sz="8000" dirty="0">
                <a:solidFill>
                  <a:schemeClr val="bg1"/>
                </a:solidFill>
                <a:latin typeface="+mj-lt"/>
              </a:rPr>
              <a:t>20120195</a:t>
            </a:r>
            <a:endParaRPr lang="en-US" sz="8000" dirty="0">
              <a:solidFill>
                <a:schemeClr val="bg1"/>
              </a:solidFill>
              <a:latin typeface="+mj-lt"/>
            </a:endParaRPr>
          </a:p>
        </p:txBody>
      </p:sp>
    </p:spTree>
    <p:extLst>
      <p:ext uri="{BB962C8B-B14F-4D97-AF65-F5344CB8AC3E}">
        <p14:creationId xmlns:p14="http://schemas.microsoft.com/office/powerpoint/2010/main" val="2021672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15410" y="1627589"/>
            <a:ext cx="9287613" cy="769441"/>
          </a:xfrm>
          <a:prstGeom prst="rect">
            <a:avLst/>
          </a:prstGeom>
          <a:noFill/>
        </p:spPr>
        <p:txBody>
          <a:bodyPr wrap="square" rtlCol="0">
            <a:spAutoFit/>
          </a:bodyPr>
          <a:lstStyle/>
          <a:p>
            <a:r>
              <a:rPr lang="vi-VN" sz="4400" b="1" dirty="0">
                <a:latin typeface="Calibri (Body)"/>
              </a:rPr>
              <a:t>MÔI TRƯỜNG TÁC ĐỘNG LÊN ĐỨA TRẺ </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982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419517"/>
            <a:ext cx="9141071" cy="3785652"/>
          </a:xfrm>
          <a:prstGeom prst="rect">
            <a:avLst/>
          </a:prstGeom>
          <a:noFill/>
        </p:spPr>
        <p:txBody>
          <a:bodyPr wrap="square" rtlCol="0">
            <a:spAutoFit/>
          </a:bodyPr>
          <a:lstStyle/>
          <a:p>
            <a:pPr algn="just"/>
            <a:r>
              <a:rPr lang="vi-VN" sz="2400" b="1" dirty="0">
                <a:solidFill>
                  <a:schemeClr val="accent1">
                    <a:lumMod val="75000"/>
                  </a:schemeClr>
                </a:solidFill>
                <a:latin typeface="Calibri (Body)"/>
              </a:rPr>
              <a:t>Ở những đứa trẻ, chúng cũng có một môi môi trường vi mô xung quanh chúng. </a:t>
            </a:r>
          </a:p>
          <a:p>
            <a:pPr algn="just"/>
            <a:endParaRPr lang="vi-VN"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Chúng ta nuôi nấng nó, giáo dục nó, vun đắp tình yêu thương cho nó. Chắc chắn đứa trẻ đó sẽ nên người. </a:t>
            </a:r>
          </a:p>
          <a:p>
            <a:pPr algn="just"/>
            <a:endParaRPr lang="vi-VN"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Chúng ta đã tác động một môi trường quy mô lên đứa trẻ và chúng ta suy luận được rằng là giáo huấn những lời hay ý đẹp, đứa trẻ đó sẽ nên người.  Nhưng điều đó cũng có thể chưa chắc chắn, một biến cố xảy ra có thể thay đồi nhận thức của đứa bé.</a:t>
            </a:r>
            <a:endParaRPr lang="en-US"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9222" name="Picture 6" descr="10 mẹo học tập để cải thiện việc học của bạn - Học từ vựng mỗi ngày">
            <a:extLst>
              <a:ext uri="{FF2B5EF4-FFF2-40B4-BE49-F238E27FC236}">
                <a16:creationId xmlns:a16="http://schemas.microsoft.com/office/drawing/2014/main" id="{B18D6302-E7B7-4477-8EBB-22DE2C30F2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6779" y="3119117"/>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23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BDCB0-B43A-4713-AEFA-BDC690096707}"/>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0FACA9DF-2143-4F31-835E-470FDD4560C9}"/>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8" name="Picture 7">
            <a:extLst>
              <a:ext uri="{FF2B5EF4-FFF2-40B4-BE49-F238E27FC236}">
                <a16:creationId xmlns:a16="http://schemas.microsoft.com/office/drawing/2014/main" id="{E6DA260C-8373-4846-8154-D958E5596970}"/>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9" name="Picture 8">
            <a:extLst>
              <a:ext uri="{FF2B5EF4-FFF2-40B4-BE49-F238E27FC236}">
                <a16:creationId xmlns:a16="http://schemas.microsoft.com/office/drawing/2014/main" id="{DEAEBE20-CA8A-4688-B244-A8F78CB481D1}"/>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0" name="Picture 9">
            <a:extLst>
              <a:ext uri="{FF2B5EF4-FFF2-40B4-BE49-F238E27FC236}">
                <a16:creationId xmlns:a16="http://schemas.microsoft.com/office/drawing/2014/main" id="{CB4B11EF-9CB3-4882-85EA-9CBC2E879E30}"/>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1" name="Picture 10">
            <a:extLst>
              <a:ext uri="{FF2B5EF4-FFF2-40B4-BE49-F238E27FC236}">
                <a16:creationId xmlns:a16="http://schemas.microsoft.com/office/drawing/2014/main" id="{89846B97-D490-490F-92F2-283D9F99C46E}"/>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2" name="Picture 11">
            <a:extLst>
              <a:ext uri="{FF2B5EF4-FFF2-40B4-BE49-F238E27FC236}">
                <a16:creationId xmlns:a16="http://schemas.microsoft.com/office/drawing/2014/main" id="{1CFBDC36-0EDB-4761-BA75-DC269AC7C95D}"/>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3" name="Picture 12">
            <a:extLst>
              <a:ext uri="{FF2B5EF4-FFF2-40B4-BE49-F238E27FC236}">
                <a16:creationId xmlns:a16="http://schemas.microsoft.com/office/drawing/2014/main" id="{308156E3-E815-4208-8D2A-457F43DA9ABB}"/>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238489"/>
            <a:ext cx="9287613" cy="197940"/>
          </a:xfrm>
          <a:prstGeom prst="rect">
            <a:avLst/>
          </a:prstGeom>
        </p:spPr>
      </p:pic>
      <p:sp>
        <p:nvSpPr>
          <p:cNvPr id="14" name="TextBox 13">
            <a:extLst>
              <a:ext uri="{FF2B5EF4-FFF2-40B4-BE49-F238E27FC236}">
                <a16:creationId xmlns:a16="http://schemas.microsoft.com/office/drawing/2014/main" id="{86ABC09B-432B-47BF-B0E3-39E4EF5A9FC8}"/>
              </a:ext>
            </a:extLst>
          </p:cNvPr>
          <p:cNvSpPr txBox="1"/>
          <p:nvPr/>
        </p:nvSpPr>
        <p:spPr>
          <a:xfrm>
            <a:off x="272560" y="1597457"/>
            <a:ext cx="8994531" cy="707886"/>
          </a:xfrm>
          <a:prstGeom prst="rect">
            <a:avLst/>
          </a:prstGeom>
          <a:noFill/>
        </p:spPr>
        <p:txBody>
          <a:bodyPr wrap="square" rtlCol="0">
            <a:spAutoFit/>
          </a:bodyPr>
          <a:lstStyle/>
          <a:p>
            <a:r>
              <a:rPr lang="vi-VN" sz="4000" b="1" dirty="0">
                <a:latin typeface="Calibri (Body)"/>
              </a:rPr>
              <a:t>VÍ DỤ</a:t>
            </a:r>
            <a:r>
              <a:rPr lang="en-US" sz="4000" b="1" dirty="0">
                <a:latin typeface="Calibri (Body)"/>
              </a:rPr>
              <a:t> </a:t>
            </a:r>
            <a:r>
              <a:rPr lang="en-US" sz="4000" b="1" dirty="0"/>
              <a:t>THỰC TẾ</a:t>
            </a:r>
          </a:p>
        </p:txBody>
      </p:sp>
      <p:pic>
        <p:nvPicPr>
          <p:cNvPr id="24" name="Picture 23">
            <a:extLst>
              <a:ext uri="{FF2B5EF4-FFF2-40B4-BE49-F238E27FC236}">
                <a16:creationId xmlns:a16="http://schemas.microsoft.com/office/drawing/2014/main" id="{3E0114D8-2A9B-4816-8616-9E30C4F3B307}"/>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5122" name="Picture 2" descr="4 điều mà cha mẹ nghèo nên làm để con thành công như trẻ nhà có điều kiện">
            <a:extLst>
              <a:ext uri="{FF2B5EF4-FFF2-40B4-BE49-F238E27FC236}">
                <a16:creationId xmlns:a16="http://schemas.microsoft.com/office/drawing/2014/main" id="{74B7D4BE-8D20-48B2-B78E-B81DA04D22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9243" y="3083174"/>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A9CFF5-3C96-4F9F-BF81-6F4BF9BF79A9}"/>
              </a:ext>
            </a:extLst>
          </p:cNvPr>
          <p:cNvSpPr txBox="1"/>
          <p:nvPr/>
        </p:nvSpPr>
        <p:spPr>
          <a:xfrm>
            <a:off x="272560" y="2350477"/>
            <a:ext cx="6096000" cy="461665"/>
          </a:xfrm>
          <a:prstGeom prst="rect">
            <a:avLst/>
          </a:prstGeom>
          <a:noFill/>
        </p:spPr>
        <p:txBody>
          <a:bodyPr wrap="square">
            <a:spAutoFit/>
          </a:bodyPr>
          <a:lstStyle/>
          <a:p>
            <a:r>
              <a:rPr lang="vi-VN" sz="2400" b="1" dirty="0">
                <a:solidFill>
                  <a:schemeClr val="accent1">
                    <a:lumMod val="75000"/>
                  </a:schemeClr>
                </a:solidFill>
                <a:latin typeface="Calibri (Body)"/>
              </a:rPr>
              <a:t>Môi trường vi mô ở đứa trẻ</a:t>
            </a:r>
          </a:p>
        </p:txBody>
      </p:sp>
      <p:pic>
        <p:nvPicPr>
          <p:cNvPr id="10242" name="Picture 2" descr="Ngắm các mẫu không gian nhà đẹp nhất hiện nay không thể &quot;Cưỡng&quot; nổi">
            <a:extLst>
              <a:ext uri="{FF2B5EF4-FFF2-40B4-BE49-F238E27FC236}">
                <a16:creationId xmlns:a16="http://schemas.microsoft.com/office/drawing/2014/main" id="{80005619-A34A-41A6-8E59-613C8520AC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022" y="2812833"/>
            <a:ext cx="2353537" cy="162132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Bí quyết thiết kế nội thất phòng ngủ trẻ em hiện đại trẻ trung">
            <a:extLst>
              <a:ext uri="{FF2B5EF4-FFF2-40B4-BE49-F238E27FC236}">
                <a16:creationId xmlns:a16="http://schemas.microsoft.com/office/drawing/2014/main" id="{FABD7456-8AC9-4CE2-9469-323D90A6A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3362" y="4584153"/>
            <a:ext cx="3085980" cy="173392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huyên gia bật mí 5 mẹo sắp xếp bàn học gọn gàng, khoa học nhất">
            <a:extLst>
              <a:ext uri="{FF2B5EF4-FFF2-40B4-BE49-F238E27FC236}">
                <a16:creationId xmlns:a16="http://schemas.microsoft.com/office/drawing/2014/main" id="{CA5CDC1D-0C06-41A0-81D5-7D8382B5DA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3935" y="2820879"/>
            <a:ext cx="271462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Làm mới không gian lớp học bằng cách thay đổi các sắp xếp bàn ghế - Sao Mai  Education">
            <a:extLst>
              <a:ext uri="{FF2B5EF4-FFF2-40B4-BE49-F238E27FC236}">
                <a16:creationId xmlns:a16="http://schemas.microsoft.com/office/drawing/2014/main" id="{29B608A7-ABA2-4DAB-9D48-F866D17EB8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7555" y="4728329"/>
            <a:ext cx="311467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iệu quả sử dụng với sân chơi bằng cỏ nhân tạo - Thư giãn cho gia đình">
            <a:extLst>
              <a:ext uri="{FF2B5EF4-FFF2-40B4-BE49-F238E27FC236}">
                <a16:creationId xmlns:a16="http://schemas.microsoft.com/office/drawing/2014/main" id="{9232CB70-1ED6-47F0-A659-29049F8377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3836" y="2820879"/>
            <a:ext cx="267652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01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6"/>
                                        </p:tgtEl>
                                        <p:attrNameLst>
                                          <p:attrName>style.visibility</p:attrName>
                                        </p:attrNameLst>
                                      </p:cBhvr>
                                      <p:to>
                                        <p:strVal val="visible"/>
                                      </p:to>
                                    </p:set>
                                    <p:animEffect transition="in" filter="fade">
                                      <p:cBhvr>
                                        <p:cTn id="11" dur="500"/>
                                        <p:tgtEl>
                                          <p:spTgt spid="102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50"/>
                                        </p:tgtEl>
                                        <p:attrNameLst>
                                          <p:attrName>style.visibility</p:attrName>
                                        </p:attrNameLst>
                                      </p:cBhvr>
                                      <p:to>
                                        <p:strVal val="visible"/>
                                      </p:to>
                                    </p:set>
                                    <p:animEffect transition="in" filter="fade">
                                      <p:cBhvr>
                                        <p:cTn id="15" dur="500"/>
                                        <p:tgtEl>
                                          <p:spTgt spid="1025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fade">
                                      <p:cBhvr>
                                        <p:cTn id="19" dur="500"/>
                                        <p:tgtEl>
                                          <p:spTgt spid="1024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248"/>
                                        </p:tgtEl>
                                        <p:attrNameLst>
                                          <p:attrName>style.visibility</p:attrName>
                                        </p:attrNameLst>
                                      </p:cBhvr>
                                      <p:to>
                                        <p:strVal val="visible"/>
                                      </p:to>
                                    </p:set>
                                    <p:animEffect transition="in" filter="fade">
                                      <p:cBhvr>
                                        <p:cTn id="23"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15410" y="1627589"/>
            <a:ext cx="9287613" cy="769441"/>
          </a:xfrm>
          <a:prstGeom prst="rect">
            <a:avLst/>
          </a:prstGeom>
          <a:noFill/>
        </p:spPr>
        <p:txBody>
          <a:bodyPr wrap="square" rtlCol="0">
            <a:spAutoFit/>
          </a:bodyPr>
          <a:lstStyle/>
          <a:p>
            <a:r>
              <a:rPr lang="vi-VN" sz="4400" b="1" dirty="0">
                <a:latin typeface="Calibri (Body)"/>
              </a:rPr>
              <a:t>MÔI TRƯỜNG TÁC ĐỘNG LÊN ĐỨA TRẺ </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982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419517"/>
            <a:ext cx="9141071" cy="1938992"/>
          </a:xfrm>
          <a:prstGeom prst="rect">
            <a:avLst/>
          </a:prstGeom>
          <a:noFill/>
        </p:spPr>
        <p:txBody>
          <a:bodyPr wrap="square" rtlCol="0">
            <a:spAutoFit/>
          </a:bodyPr>
          <a:lstStyle/>
          <a:p>
            <a:pPr algn="just"/>
            <a:r>
              <a:rPr lang="vi-VN" sz="2400" b="1" dirty="0">
                <a:solidFill>
                  <a:schemeClr val="accent1">
                    <a:lumMod val="75000"/>
                  </a:schemeClr>
                </a:solidFill>
                <a:latin typeface="Calibri (Body)"/>
              </a:rPr>
              <a:t>Môi trường vĩ mô diễn ra ở một không gian vô cùng rộng lớn, chúng ta</a:t>
            </a:r>
          </a:p>
          <a:p>
            <a:pPr algn="just"/>
            <a:r>
              <a:rPr lang="vi-VN" sz="2400" b="1" dirty="0">
                <a:solidFill>
                  <a:schemeClr val="accent1">
                    <a:lumMod val="75000"/>
                  </a:schemeClr>
                </a:solidFill>
                <a:latin typeface="Calibri (Body)"/>
              </a:rPr>
              <a:t>khó có thể lường trước được nó. Những biến cố xảy ra ở môi trường vi mô, chúng ta không lường trước được đó chính là môi trường vĩ mô.</a:t>
            </a:r>
            <a:endParaRPr lang="en-US" sz="2400" b="1" dirty="0">
              <a:solidFill>
                <a:schemeClr val="accent1">
                  <a:lumMod val="75000"/>
                </a:schemeClr>
              </a:solidFill>
            </a:endParaRPr>
          </a:p>
          <a:p>
            <a:endParaRPr lang="en-US"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9222" name="Picture 6" descr="10 mẹo học tập để cải thiện việc học của bạn - Học từ vựng mỗi ngày">
            <a:extLst>
              <a:ext uri="{FF2B5EF4-FFF2-40B4-BE49-F238E27FC236}">
                <a16:creationId xmlns:a16="http://schemas.microsoft.com/office/drawing/2014/main" id="{B18D6302-E7B7-4477-8EBB-22DE2C30F2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6779" y="3119117"/>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hống kê sơ bộ về thiệt hại do bão số 1 gây ra | Thời Báo Tài Chính">
            <a:extLst>
              <a:ext uri="{FF2B5EF4-FFF2-40B4-BE49-F238E27FC236}">
                <a16:creationId xmlns:a16="http://schemas.microsoft.com/office/drawing/2014/main" id="{00968348-AB13-4197-8232-5147BB40E6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096" y="3976367"/>
            <a:ext cx="3414257" cy="227203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ơn bão số 3 mang tên Wipha gây nhiều thiệt hại, cảnh báo vẫn còn lũ quét">
            <a:extLst>
              <a:ext uri="{FF2B5EF4-FFF2-40B4-BE49-F238E27FC236}">
                <a16:creationId xmlns:a16="http://schemas.microsoft.com/office/drawing/2014/main" id="{305F1EC1-23C6-47FF-81F2-00B28797E0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8884" y="3976366"/>
            <a:ext cx="3658358" cy="227203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Du học sinh làm gì khi kết quả thi không tốt như mong đợi? | Global  Education Fairs Vietnam">
            <a:extLst>
              <a:ext uri="{FF2B5EF4-FFF2-40B4-BE49-F238E27FC236}">
                <a16:creationId xmlns:a16="http://schemas.microsoft.com/office/drawing/2014/main" id="{6E8B2684-16EA-438A-9207-F87733799F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5658" y="5172074"/>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4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Effect transition="in" filter="fade">
                                      <p:cBhvr>
                                        <p:cTn id="11" dur="500"/>
                                        <p:tgtEl>
                                          <p:spTgt spid="122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92"/>
                                        </p:tgtEl>
                                        <p:attrNameLst>
                                          <p:attrName>style.visibility</p:attrName>
                                        </p:attrNameLst>
                                      </p:cBhvr>
                                      <p:to>
                                        <p:strVal val="visible"/>
                                      </p:to>
                                    </p:set>
                                    <p:animEffect transition="in" filter="fade">
                                      <p:cBhvr>
                                        <p:cTn id="15" dur="500"/>
                                        <p:tgtEl>
                                          <p:spTgt spid="1229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294"/>
                                        </p:tgtEl>
                                        <p:attrNameLst>
                                          <p:attrName>style.visibility</p:attrName>
                                        </p:attrNameLst>
                                      </p:cBhvr>
                                      <p:to>
                                        <p:strVal val="visible"/>
                                      </p:to>
                                    </p:set>
                                    <p:animEffect transition="in" filter="fade">
                                      <p:cBhvr>
                                        <p:cTn id="19"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BDCB0-B43A-4713-AEFA-BDC690096707}"/>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0FACA9DF-2143-4F31-835E-470FDD4560C9}"/>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8" name="Picture 7">
            <a:extLst>
              <a:ext uri="{FF2B5EF4-FFF2-40B4-BE49-F238E27FC236}">
                <a16:creationId xmlns:a16="http://schemas.microsoft.com/office/drawing/2014/main" id="{E6DA260C-8373-4846-8154-D958E5596970}"/>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9" name="Picture 8">
            <a:extLst>
              <a:ext uri="{FF2B5EF4-FFF2-40B4-BE49-F238E27FC236}">
                <a16:creationId xmlns:a16="http://schemas.microsoft.com/office/drawing/2014/main" id="{DEAEBE20-CA8A-4688-B244-A8F78CB481D1}"/>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0" name="Picture 9">
            <a:extLst>
              <a:ext uri="{FF2B5EF4-FFF2-40B4-BE49-F238E27FC236}">
                <a16:creationId xmlns:a16="http://schemas.microsoft.com/office/drawing/2014/main" id="{CB4B11EF-9CB3-4882-85EA-9CBC2E879E30}"/>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1" name="Picture 10">
            <a:extLst>
              <a:ext uri="{FF2B5EF4-FFF2-40B4-BE49-F238E27FC236}">
                <a16:creationId xmlns:a16="http://schemas.microsoft.com/office/drawing/2014/main" id="{89846B97-D490-490F-92F2-283D9F99C46E}"/>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2" name="Picture 11">
            <a:extLst>
              <a:ext uri="{FF2B5EF4-FFF2-40B4-BE49-F238E27FC236}">
                <a16:creationId xmlns:a16="http://schemas.microsoft.com/office/drawing/2014/main" id="{1CFBDC36-0EDB-4761-BA75-DC269AC7C95D}"/>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3" name="Picture 12">
            <a:extLst>
              <a:ext uri="{FF2B5EF4-FFF2-40B4-BE49-F238E27FC236}">
                <a16:creationId xmlns:a16="http://schemas.microsoft.com/office/drawing/2014/main" id="{308156E3-E815-4208-8D2A-457F43DA9ABB}"/>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238489"/>
            <a:ext cx="9287613" cy="197940"/>
          </a:xfrm>
          <a:prstGeom prst="rect">
            <a:avLst/>
          </a:prstGeom>
        </p:spPr>
      </p:pic>
      <p:sp>
        <p:nvSpPr>
          <p:cNvPr id="14" name="TextBox 13">
            <a:extLst>
              <a:ext uri="{FF2B5EF4-FFF2-40B4-BE49-F238E27FC236}">
                <a16:creationId xmlns:a16="http://schemas.microsoft.com/office/drawing/2014/main" id="{86ABC09B-432B-47BF-B0E3-39E4EF5A9FC8}"/>
              </a:ext>
            </a:extLst>
          </p:cNvPr>
          <p:cNvSpPr txBox="1"/>
          <p:nvPr/>
        </p:nvSpPr>
        <p:spPr>
          <a:xfrm>
            <a:off x="272560" y="1597457"/>
            <a:ext cx="8994531" cy="707886"/>
          </a:xfrm>
          <a:prstGeom prst="rect">
            <a:avLst/>
          </a:prstGeom>
          <a:noFill/>
        </p:spPr>
        <p:txBody>
          <a:bodyPr wrap="square" rtlCol="0">
            <a:spAutoFit/>
          </a:bodyPr>
          <a:lstStyle/>
          <a:p>
            <a:r>
              <a:rPr lang="vi-VN" sz="4000" b="1" dirty="0">
                <a:latin typeface="Calibri (Body)"/>
              </a:rPr>
              <a:t>VÍ DỤ</a:t>
            </a:r>
            <a:r>
              <a:rPr lang="en-US" sz="4000" b="1" dirty="0">
                <a:latin typeface="Calibri (Body)"/>
              </a:rPr>
              <a:t> </a:t>
            </a:r>
            <a:r>
              <a:rPr lang="en-US" sz="4000" b="1" dirty="0"/>
              <a:t>THỰC TẾ</a:t>
            </a:r>
          </a:p>
        </p:txBody>
      </p:sp>
      <p:pic>
        <p:nvPicPr>
          <p:cNvPr id="24" name="Picture 23">
            <a:extLst>
              <a:ext uri="{FF2B5EF4-FFF2-40B4-BE49-F238E27FC236}">
                <a16:creationId xmlns:a16="http://schemas.microsoft.com/office/drawing/2014/main" id="{3E0114D8-2A9B-4816-8616-9E30C4F3B307}"/>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5122" name="Picture 2" descr="4 điều mà cha mẹ nghèo nên làm để con thành công như trẻ nhà có điều kiện">
            <a:extLst>
              <a:ext uri="{FF2B5EF4-FFF2-40B4-BE49-F238E27FC236}">
                <a16:creationId xmlns:a16="http://schemas.microsoft.com/office/drawing/2014/main" id="{74B7D4BE-8D20-48B2-B78E-B81DA04D22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9243" y="3083174"/>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A9CFF5-3C96-4F9F-BF81-6F4BF9BF79A9}"/>
              </a:ext>
            </a:extLst>
          </p:cNvPr>
          <p:cNvSpPr txBox="1"/>
          <p:nvPr/>
        </p:nvSpPr>
        <p:spPr>
          <a:xfrm>
            <a:off x="272560" y="2350477"/>
            <a:ext cx="6096000" cy="461665"/>
          </a:xfrm>
          <a:prstGeom prst="rect">
            <a:avLst/>
          </a:prstGeom>
          <a:noFill/>
        </p:spPr>
        <p:txBody>
          <a:bodyPr wrap="square">
            <a:spAutoFit/>
          </a:bodyPr>
          <a:lstStyle/>
          <a:p>
            <a:r>
              <a:rPr lang="vi-VN" sz="2400" b="1" dirty="0">
                <a:solidFill>
                  <a:schemeClr val="accent1">
                    <a:lumMod val="75000"/>
                  </a:schemeClr>
                </a:solidFill>
                <a:latin typeface="Calibri (Body)"/>
              </a:rPr>
              <a:t>Môi trường vĩ mô ở đứa trẻ</a:t>
            </a:r>
          </a:p>
        </p:txBody>
      </p:sp>
      <p:pic>
        <p:nvPicPr>
          <p:cNvPr id="15362" name="Picture 2" descr="Tổng thống “thép” Duterte tuyên chiến với hút thuốc lá nơi công cộng « Đài  Phát thanh và Truyền hình Long An">
            <a:extLst>
              <a:ext uri="{FF2B5EF4-FFF2-40B4-BE49-F238E27FC236}">
                <a16:creationId xmlns:a16="http://schemas.microsoft.com/office/drawing/2014/main" id="{40612B31-04D3-47B2-BD13-80A67B167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5436" y="2904502"/>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húng ta có thể thay đổi tính cách của mình không? | Vietcetera">
            <a:extLst>
              <a:ext uri="{FF2B5EF4-FFF2-40B4-BE49-F238E27FC236}">
                <a16:creationId xmlns:a16="http://schemas.microsoft.com/office/drawing/2014/main" id="{62FA2EEC-8B06-45CD-9A1A-08DEC75DE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197" y="2925877"/>
            <a:ext cx="2972411" cy="16645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10 điều chúng ta thường không biết trân trọng cho đến khi gặp biến cố cuộc  đời">
            <a:extLst>
              <a:ext uri="{FF2B5EF4-FFF2-40B4-BE49-F238E27FC236}">
                <a16:creationId xmlns:a16="http://schemas.microsoft.com/office/drawing/2014/main" id="{3E934527-EBB6-481F-AF46-788F9C4E56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0322" y="4701261"/>
            <a:ext cx="295275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5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62"/>
                                        </p:tgtEl>
                                        <p:attrNameLst>
                                          <p:attrName>style.visibility</p:attrName>
                                        </p:attrNameLst>
                                      </p:cBhvr>
                                      <p:to>
                                        <p:strVal val="visible"/>
                                      </p:to>
                                    </p:set>
                                    <p:animEffect transition="in" filter="fade">
                                      <p:cBhvr>
                                        <p:cTn id="11" dur="500"/>
                                        <p:tgtEl>
                                          <p:spTgt spid="153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fade">
                                      <p:cBhvr>
                                        <p:cTn id="15" dur="500"/>
                                        <p:tgtEl>
                                          <p:spTgt spid="1536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366"/>
                                        </p:tgtEl>
                                        <p:attrNameLst>
                                          <p:attrName>style.visibility</p:attrName>
                                        </p:attrNameLst>
                                      </p:cBhvr>
                                      <p:to>
                                        <p:strVal val="visible"/>
                                      </p:to>
                                    </p:set>
                                    <p:animEffect transition="in" filter="fade">
                                      <p:cBhvr>
                                        <p:cTn id="19"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15410" y="1627589"/>
            <a:ext cx="9287613" cy="769441"/>
          </a:xfrm>
          <a:prstGeom prst="rect">
            <a:avLst/>
          </a:prstGeom>
          <a:noFill/>
        </p:spPr>
        <p:txBody>
          <a:bodyPr wrap="square" rtlCol="0">
            <a:spAutoFit/>
          </a:bodyPr>
          <a:lstStyle/>
          <a:p>
            <a:r>
              <a:rPr lang="vi-VN" sz="4400" b="1" dirty="0">
                <a:latin typeface="Calibri (Body)"/>
              </a:rPr>
              <a:t>MÔI TRƯỜNG TÁC ĐỘNG LÊN ĐỨA TRẺ </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982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419517"/>
            <a:ext cx="9141071" cy="3416320"/>
          </a:xfrm>
          <a:prstGeom prst="rect">
            <a:avLst/>
          </a:prstGeom>
          <a:noFill/>
        </p:spPr>
        <p:txBody>
          <a:bodyPr wrap="square" rtlCol="0">
            <a:spAutoFit/>
          </a:bodyPr>
          <a:lstStyle/>
          <a:p>
            <a:pPr algn="just"/>
            <a:r>
              <a:rPr lang="vi-VN" sz="2400" b="1" dirty="0">
                <a:solidFill>
                  <a:schemeClr val="accent1">
                    <a:lumMod val="75000"/>
                  </a:schemeClr>
                </a:solidFill>
                <a:latin typeface="Calibri (Body)"/>
              </a:rPr>
              <a:t>Bên cạnh môi trường vi mô thì luôn tồn tại một môi trường vĩ mô. </a:t>
            </a:r>
          </a:p>
          <a:p>
            <a:pPr algn="just"/>
            <a:endParaRPr lang="vi-VN"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Những biến cố trong giai đoạn đứa bé lớn lên, đó chính là điển hình của môi trường vĩ mô. Những biến cố đó không thể nào ngăn cản được mà chỉ có thể làm giảm bớt nó.</a:t>
            </a:r>
          </a:p>
          <a:p>
            <a:pPr algn="just"/>
            <a:endParaRPr lang="vi-VN"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Trong quá trình đứa bé phát triển, ta tác động môi trường quy mô lên đứa bé, chúng ta cũng phải dạy chúng về môi trường vĩ mô, nhận biết được môi trường vĩ mô.</a:t>
            </a:r>
            <a:endParaRPr lang="en-US"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9222" name="Picture 6" descr="10 mẹo học tập để cải thiện việc học của bạn - Học từ vựng mỗi ngày">
            <a:extLst>
              <a:ext uri="{FF2B5EF4-FFF2-40B4-BE49-F238E27FC236}">
                <a16:creationId xmlns:a16="http://schemas.microsoft.com/office/drawing/2014/main" id="{B18D6302-E7B7-4477-8EBB-22DE2C30F2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6779" y="3119117"/>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42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15410" y="1627589"/>
            <a:ext cx="9287613" cy="769441"/>
          </a:xfrm>
          <a:prstGeom prst="rect">
            <a:avLst/>
          </a:prstGeom>
          <a:noFill/>
        </p:spPr>
        <p:txBody>
          <a:bodyPr wrap="square" rtlCol="0">
            <a:spAutoFit/>
          </a:bodyPr>
          <a:lstStyle/>
          <a:p>
            <a:r>
              <a:rPr lang="vi-VN" sz="4400" b="1" dirty="0">
                <a:latin typeface="Calibri (Body)"/>
              </a:rPr>
              <a:t>MÔI TRƯỜNG TÁC ĐỘNG LÊN ĐỨA TRẺ </a:t>
            </a:r>
            <a:endParaRPr lang="en-US" sz="4400" b="1" dirty="0">
              <a:latin typeface="Calibri (Body)"/>
            </a:endParaRP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8" y="2298293"/>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2419517"/>
            <a:ext cx="9141071" cy="2308324"/>
          </a:xfrm>
          <a:prstGeom prst="rect">
            <a:avLst/>
          </a:prstGeom>
          <a:noFill/>
        </p:spPr>
        <p:txBody>
          <a:bodyPr wrap="square" rtlCol="0">
            <a:spAutoFit/>
          </a:bodyPr>
          <a:lstStyle/>
          <a:p>
            <a:pPr algn="just"/>
            <a:r>
              <a:rPr lang="vi-VN" sz="2400" b="1" dirty="0">
                <a:solidFill>
                  <a:schemeClr val="accent1">
                    <a:lumMod val="75000"/>
                  </a:schemeClr>
                </a:solidFill>
                <a:latin typeface="Calibri (Body)"/>
              </a:rPr>
              <a:t>Để đảm bảo được lớn lên thành một người thành công, môi trường quy mô phải lớn hơn, mạnh hơn mới lấn át được môi trường vĩ mô.</a:t>
            </a:r>
          </a:p>
          <a:p>
            <a:pPr algn="just"/>
            <a:endParaRPr lang="vi-VN" sz="2400" b="1" dirty="0">
              <a:solidFill>
                <a:schemeClr val="accent1">
                  <a:lumMod val="75000"/>
                </a:schemeClr>
              </a:solidFill>
              <a:latin typeface="Calibri (Body)"/>
            </a:endParaRPr>
          </a:p>
          <a:p>
            <a:pPr algn="just"/>
            <a:r>
              <a:rPr lang="vi-VN" sz="2400" b="1" dirty="0">
                <a:solidFill>
                  <a:schemeClr val="accent1">
                    <a:lumMod val="75000"/>
                  </a:schemeClr>
                </a:solidFill>
                <a:latin typeface="Calibri (Body)"/>
              </a:rPr>
              <a:t>Nhưng lệ thuộc quá nhiều vào môi trường vi mô là cơ sở cho môi trường vĩ mô phát triển.</a:t>
            </a:r>
          </a:p>
          <a:p>
            <a:pPr algn="just"/>
            <a:endParaRPr lang="vi-VN" sz="2400" b="1" dirty="0">
              <a:solidFill>
                <a:schemeClr val="accent1">
                  <a:lumMod val="75000"/>
                </a:schemeClr>
              </a:solidFill>
              <a:latin typeface="Calibri (Body)"/>
            </a:endParaRP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9222" name="Picture 6" descr="10 mẹo học tập để cải thiện việc học của bạn - Học từ vựng mỗi ngày">
            <a:extLst>
              <a:ext uri="{FF2B5EF4-FFF2-40B4-BE49-F238E27FC236}">
                <a16:creationId xmlns:a16="http://schemas.microsoft.com/office/drawing/2014/main" id="{B18D6302-E7B7-4477-8EBB-22DE2C30F2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6779" y="3119117"/>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C9907D-3B78-4E0D-BEB4-4C27C6D845BF}"/>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091FE04-7BF9-4941-AE93-B26450BD9476}"/>
              </a:ext>
            </a:extLst>
          </p:cNvPr>
          <p:cNvPicPr>
            <a:picLocks noChangeAspect="1"/>
          </p:cNvPicPr>
          <p:nvPr/>
        </p:nvPicPr>
        <p:blipFill rotWithShape="1">
          <a:blip r:embed="rId2">
            <a:extLst>
              <a:ext uri="{28A0092B-C50C-407E-A947-70E740481C1C}">
                <a14:useLocalDpi xmlns:a14="http://schemas.microsoft.com/office/drawing/2010/main" val="0"/>
              </a:ext>
            </a:extLst>
          </a:blip>
          <a:srcRect b="88590"/>
          <a:stretch/>
        </p:blipFill>
        <p:spPr>
          <a:xfrm>
            <a:off x="0" y="214758"/>
            <a:ext cx="12192000" cy="782515"/>
          </a:xfrm>
          <a:prstGeom prst="rect">
            <a:avLst/>
          </a:prstGeom>
        </p:spPr>
      </p:pic>
      <p:pic>
        <p:nvPicPr>
          <p:cNvPr id="6" name="Picture 5">
            <a:extLst>
              <a:ext uri="{FF2B5EF4-FFF2-40B4-BE49-F238E27FC236}">
                <a16:creationId xmlns:a16="http://schemas.microsoft.com/office/drawing/2014/main" id="{22C610F6-ECCC-4740-878E-2CEDD493BD97}"/>
              </a:ext>
            </a:extLst>
          </p:cNvPr>
          <p:cNvPicPr>
            <a:picLocks noChangeAspect="1"/>
          </p:cNvPicPr>
          <p:nvPr/>
        </p:nvPicPr>
        <p:blipFill rotWithShape="1">
          <a:blip r:embed="rId3">
            <a:extLst>
              <a:ext uri="{28A0092B-C50C-407E-A947-70E740481C1C}">
                <a14:useLocalDpi xmlns:a14="http://schemas.microsoft.com/office/drawing/2010/main" val="0"/>
              </a:ext>
            </a:extLst>
          </a:blip>
          <a:srcRect t="8297" r="1215" b="76444"/>
          <a:stretch/>
        </p:blipFill>
        <p:spPr>
          <a:xfrm>
            <a:off x="26104" y="1016550"/>
            <a:ext cx="12043808" cy="1046480"/>
          </a:xfrm>
          <a:prstGeom prst="rect">
            <a:avLst/>
          </a:prstGeom>
        </p:spPr>
      </p:pic>
      <p:pic>
        <p:nvPicPr>
          <p:cNvPr id="8" name="Picture 7">
            <a:extLst>
              <a:ext uri="{FF2B5EF4-FFF2-40B4-BE49-F238E27FC236}">
                <a16:creationId xmlns:a16="http://schemas.microsoft.com/office/drawing/2014/main" id="{198A6692-870B-495F-B3EA-72D1F1F0B7CE}"/>
              </a:ext>
            </a:extLst>
          </p:cNvPr>
          <p:cNvPicPr>
            <a:picLocks noChangeAspect="1"/>
          </p:cNvPicPr>
          <p:nvPr/>
        </p:nvPicPr>
        <p:blipFill rotWithShape="1">
          <a:blip r:embed="rId4">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9" name="Picture 8">
            <a:extLst>
              <a:ext uri="{FF2B5EF4-FFF2-40B4-BE49-F238E27FC236}">
                <a16:creationId xmlns:a16="http://schemas.microsoft.com/office/drawing/2014/main" id="{4FE30B4C-6A15-4657-97CB-2024952FFB80}"/>
              </a:ext>
            </a:extLst>
          </p:cNvPr>
          <p:cNvPicPr>
            <a:picLocks noChangeAspect="1"/>
          </p:cNvPicPr>
          <p:nvPr/>
        </p:nvPicPr>
        <p:blipFill rotWithShape="1">
          <a:blip r:embed="rId4">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id="{34C414A0-2ACF-45CC-9CFA-3882E7772222}"/>
              </a:ext>
            </a:extLst>
          </p:cNvPr>
          <p:cNvPicPr>
            <a:picLocks noChangeAspect="1"/>
          </p:cNvPicPr>
          <p:nvPr/>
        </p:nvPicPr>
        <p:blipFill rotWithShape="1">
          <a:blip r:embed="rId4">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sp>
        <p:nvSpPr>
          <p:cNvPr id="11" name="TextBox 10">
            <a:extLst>
              <a:ext uri="{FF2B5EF4-FFF2-40B4-BE49-F238E27FC236}">
                <a16:creationId xmlns:a16="http://schemas.microsoft.com/office/drawing/2014/main" id="{AAAC72D5-0510-463C-85A5-23278ADEC1D9}"/>
              </a:ext>
            </a:extLst>
          </p:cNvPr>
          <p:cNvSpPr txBox="1"/>
          <p:nvPr/>
        </p:nvSpPr>
        <p:spPr>
          <a:xfrm>
            <a:off x="220601" y="2240425"/>
            <a:ext cx="7739575" cy="4678204"/>
          </a:xfrm>
          <a:prstGeom prst="rect">
            <a:avLst/>
          </a:prstGeom>
          <a:noFill/>
        </p:spPr>
        <p:txBody>
          <a:bodyPr wrap="square" rtlCol="0">
            <a:spAutoFit/>
          </a:bodyPr>
          <a:lstStyle/>
          <a:p>
            <a:pPr marL="514350" indent="-514350">
              <a:buAutoNum type="arabicPeriod"/>
            </a:pPr>
            <a:r>
              <a:rPr lang="vi-VN" sz="2800" dirty="0">
                <a:solidFill>
                  <a:schemeClr val="accent1">
                    <a:lumMod val="75000"/>
                  </a:schemeClr>
                </a:solidFill>
              </a:rPr>
              <a:t>Thành công đến từ đâu?</a:t>
            </a:r>
            <a:endParaRPr lang="en-US" sz="2800" dirty="0">
              <a:solidFill>
                <a:schemeClr val="accent1">
                  <a:lumMod val="75000"/>
                </a:schemeClr>
              </a:solidFill>
            </a:endParaRPr>
          </a:p>
          <a:p>
            <a:pPr marL="514350" indent="-514350">
              <a:buAutoNum type="arabicPeriod"/>
            </a:pPr>
            <a:endParaRPr lang="en-US" sz="2800" dirty="0">
              <a:solidFill>
                <a:schemeClr val="accent1">
                  <a:lumMod val="75000"/>
                </a:schemeClr>
              </a:solidFill>
            </a:endParaRPr>
          </a:p>
          <a:p>
            <a:pPr marL="514350" indent="-514350">
              <a:buAutoNum type="arabicPeriod"/>
            </a:pPr>
            <a:r>
              <a:rPr lang="vi-VN" sz="2800" dirty="0">
                <a:solidFill>
                  <a:schemeClr val="accent1">
                    <a:lumMod val="75000"/>
                  </a:schemeClr>
                </a:solidFill>
              </a:rPr>
              <a:t>Những vấn đề của môi trường tác động đến đứa trẻ</a:t>
            </a:r>
            <a:endParaRPr lang="en-US" sz="2800" dirty="0">
              <a:solidFill>
                <a:schemeClr val="accent1">
                  <a:lumMod val="75000"/>
                </a:schemeClr>
              </a:solidFill>
            </a:endParaRPr>
          </a:p>
          <a:p>
            <a:endParaRPr lang="en-US" sz="2800" dirty="0">
              <a:solidFill>
                <a:schemeClr val="accent1">
                  <a:lumMod val="75000"/>
                </a:schemeClr>
              </a:solidFill>
            </a:endParaRPr>
          </a:p>
          <a:p>
            <a:r>
              <a:rPr lang="en-US" sz="2800" dirty="0">
                <a:solidFill>
                  <a:schemeClr val="accent1">
                    <a:lumMod val="75000"/>
                  </a:schemeClr>
                </a:solidFill>
              </a:rPr>
              <a:t>3. </a:t>
            </a:r>
            <a:r>
              <a:rPr lang="vi-VN" sz="2300" dirty="0">
                <a:solidFill>
                  <a:schemeClr val="accent1">
                    <a:lumMod val="75000"/>
                  </a:schemeClr>
                </a:solidFill>
              </a:rPr>
              <a:t>  </a:t>
            </a:r>
            <a:r>
              <a:rPr lang="vi-VN" sz="2800" dirty="0">
                <a:solidFill>
                  <a:schemeClr val="accent1">
                    <a:lumMod val="75000"/>
                  </a:schemeClr>
                </a:solidFill>
              </a:rPr>
              <a:t>Kết luận</a:t>
            </a:r>
            <a:endParaRPr lang="en-US" sz="2800" dirty="0">
              <a:solidFill>
                <a:schemeClr val="accent1">
                  <a:lumMod val="75000"/>
                </a:schemeClr>
              </a:solidFill>
            </a:endParaRPr>
          </a:p>
          <a:p>
            <a:endParaRPr lang="en-US" sz="2800" dirty="0">
              <a:solidFill>
                <a:schemeClr val="accent1">
                  <a:lumMod val="75000"/>
                </a:schemeClr>
              </a:solidFill>
            </a:endParaRPr>
          </a:p>
          <a:p>
            <a:pPr marL="514350" indent="-514350">
              <a:buAutoNum type="arabicPeriod"/>
            </a:pPr>
            <a:endParaRPr lang="en-US" sz="2800" dirty="0">
              <a:solidFill>
                <a:schemeClr val="accent1">
                  <a:lumMod val="75000"/>
                </a:schemeClr>
              </a:solidFill>
            </a:endParaRPr>
          </a:p>
          <a:p>
            <a:r>
              <a:rPr lang="en-US" sz="2800" dirty="0">
                <a:solidFill>
                  <a:schemeClr val="accent1">
                    <a:lumMod val="75000"/>
                  </a:schemeClr>
                </a:solidFill>
              </a:rPr>
              <a:t> </a:t>
            </a:r>
          </a:p>
          <a:p>
            <a:endParaRPr lang="en-US" sz="2800" dirty="0">
              <a:solidFill>
                <a:schemeClr val="accent1">
                  <a:lumMod val="75000"/>
                </a:schemeClr>
              </a:solidFill>
            </a:endParaRPr>
          </a:p>
          <a:p>
            <a:endParaRPr lang="en-US" dirty="0"/>
          </a:p>
        </p:txBody>
      </p:sp>
      <p:sp>
        <p:nvSpPr>
          <p:cNvPr id="12" name="TextBox 11">
            <a:extLst>
              <a:ext uri="{FF2B5EF4-FFF2-40B4-BE49-F238E27FC236}">
                <a16:creationId xmlns:a16="http://schemas.microsoft.com/office/drawing/2014/main" id="{1FBB3331-CA25-4AF5-86FA-5F6C808EF078}"/>
              </a:ext>
            </a:extLst>
          </p:cNvPr>
          <p:cNvSpPr txBox="1"/>
          <p:nvPr/>
        </p:nvSpPr>
        <p:spPr>
          <a:xfrm>
            <a:off x="697536" y="4405796"/>
            <a:ext cx="7630977" cy="800219"/>
          </a:xfrm>
          <a:prstGeom prst="rect">
            <a:avLst/>
          </a:prstGeom>
          <a:solidFill>
            <a:schemeClr val="bg1"/>
          </a:solidFill>
          <a:ln>
            <a:solidFill>
              <a:schemeClr val="bg1"/>
            </a:solidFill>
          </a:ln>
        </p:spPr>
        <p:txBody>
          <a:bodyPr wrap="square" rtlCol="0">
            <a:spAutoFit/>
          </a:bodyPr>
          <a:lstStyle/>
          <a:p>
            <a:r>
              <a:rPr lang="vi-VN" sz="2800" u="sng" dirty="0">
                <a:solidFill>
                  <a:srgbClr val="7030A0"/>
                </a:solidFill>
              </a:rPr>
              <a:t>Kết luận</a:t>
            </a:r>
            <a:endParaRPr lang="en-US" sz="2800" u="sng" dirty="0">
              <a:solidFill>
                <a:srgbClr val="7030A0"/>
              </a:solidFill>
            </a:endParaRPr>
          </a:p>
          <a:p>
            <a:endParaRPr lang="en-US" dirty="0"/>
          </a:p>
        </p:txBody>
      </p:sp>
      <p:pic>
        <p:nvPicPr>
          <p:cNvPr id="13" name="Picture 12">
            <a:extLst>
              <a:ext uri="{FF2B5EF4-FFF2-40B4-BE49-F238E27FC236}">
                <a16:creationId xmlns:a16="http://schemas.microsoft.com/office/drawing/2014/main" id="{EAEE41AF-512B-4248-855D-F8291B85C069}"/>
              </a:ext>
            </a:extLst>
          </p:cNvPr>
          <p:cNvPicPr>
            <a:picLocks noChangeAspect="1"/>
          </p:cNvPicPr>
          <p:nvPr/>
        </p:nvPicPr>
        <p:blipFill rotWithShape="1">
          <a:blip r:embed="rId5">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4" name="Picture 13">
            <a:extLst>
              <a:ext uri="{FF2B5EF4-FFF2-40B4-BE49-F238E27FC236}">
                <a16:creationId xmlns:a16="http://schemas.microsoft.com/office/drawing/2014/main" id="{0453A13D-3809-444E-8AF7-5AC62D004744}"/>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5" name="Picture 14">
            <a:extLst>
              <a:ext uri="{FF2B5EF4-FFF2-40B4-BE49-F238E27FC236}">
                <a16:creationId xmlns:a16="http://schemas.microsoft.com/office/drawing/2014/main" id="{DBAA6BB8-D650-490D-845D-0FFE21003098}"/>
              </a:ext>
            </a:extLst>
          </p:cNvPr>
          <p:cNvPicPr>
            <a:picLocks noChangeAspect="1"/>
          </p:cNvPicPr>
          <p:nvPr/>
        </p:nvPicPr>
        <p:blipFill rotWithShape="1">
          <a:blip r:embed="rId5">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6" name="Picture 15">
            <a:extLst>
              <a:ext uri="{FF2B5EF4-FFF2-40B4-BE49-F238E27FC236}">
                <a16:creationId xmlns:a16="http://schemas.microsoft.com/office/drawing/2014/main" id="{9CF54F87-1C86-40A2-8038-8C1B4CA6B24F}"/>
              </a:ext>
            </a:extLst>
          </p:cNvPr>
          <p:cNvPicPr>
            <a:picLocks noChangeAspect="1"/>
          </p:cNvPicPr>
          <p:nvPr/>
        </p:nvPicPr>
        <p:blipFill rotWithShape="1">
          <a:blip r:embed="rId5">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7" name="Picture 16">
            <a:extLst>
              <a:ext uri="{FF2B5EF4-FFF2-40B4-BE49-F238E27FC236}">
                <a16:creationId xmlns:a16="http://schemas.microsoft.com/office/drawing/2014/main" id="{44512FFC-DD8D-40CE-8873-54A47D5C5F9F}"/>
              </a:ext>
            </a:extLst>
          </p:cNvPr>
          <p:cNvPicPr>
            <a:picLocks noChangeAspect="1"/>
          </p:cNvPicPr>
          <p:nvPr/>
        </p:nvPicPr>
        <p:blipFill rotWithShape="1">
          <a:blip r:embed="rId5">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8" name="Picture 17">
            <a:extLst>
              <a:ext uri="{FF2B5EF4-FFF2-40B4-BE49-F238E27FC236}">
                <a16:creationId xmlns:a16="http://schemas.microsoft.com/office/drawing/2014/main" id="{69DCDDDA-751B-4205-993C-9A35EF511C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600333">
            <a:off x="12326208" y="6278807"/>
            <a:ext cx="889702" cy="1127791"/>
          </a:xfrm>
          <a:prstGeom prst="rect">
            <a:avLst/>
          </a:prstGeom>
        </p:spPr>
      </p:pic>
      <p:sp>
        <p:nvSpPr>
          <p:cNvPr id="19" name="Rectangle 18">
            <a:extLst>
              <a:ext uri="{FF2B5EF4-FFF2-40B4-BE49-F238E27FC236}">
                <a16:creationId xmlns:a16="http://schemas.microsoft.com/office/drawing/2014/main" id="{5A07061C-4FA6-4C73-9A58-94C4C4EF3A69}"/>
              </a:ext>
            </a:extLst>
          </p:cNvPr>
          <p:cNvSpPr/>
          <p:nvPr/>
        </p:nvSpPr>
        <p:spPr>
          <a:xfrm>
            <a:off x="4170348" y="429516"/>
            <a:ext cx="4589091" cy="424433"/>
          </a:xfrm>
          <a:prstGeom prst="rect">
            <a:avLst/>
          </a:prstGeom>
          <a:solidFill>
            <a:schemeClr val="bg2">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0662A1-3EE8-4FA3-9961-33088D7C9FCF}"/>
              </a:ext>
            </a:extLst>
          </p:cNvPr>
          <p:cNvSpPr txBox="1"/>
          <p:nvPr/>
        </p:nvSpPr>
        <p:spPr>
          <a:xfrm>
            <a:off x="4090388" y="458378"/>
            <a:ext cx="5204389" cy="369332"/>
          </a:xfrm>
          <a:prstGeom prst="rect">
            <a:avLst/>
          </a:prstGeom>
          <a:noFill/>
        </p:spPr>
        <p:txBody>
          <a:bodyPr wrap="square">
            <a:spAutoFit/>
          </a:bodyPr>
          <a:lstStyle/>
          <a:p>
            <a:r>
              <a:rPr lang="vi-VN" dirty="0">
                <a:solidFill>
                  <a:schemeClr val="bg1"/>
                </a:solidFill>
              </a:rPr>
              <a:t>Điều gì tạo nên sự thành công của một đứa trẻ k </a:t>
            </a:r>
            <a:endParaRPr lang="en-US" dirty="0">
              <a:solidFill>
                <a:schemeClr val="bg1"/>
              </a:solidFill>
            </a:endParaRPr>
          </a:p>
        </p:txBody>
      </p:sp>
      <p:pic>
        <p:nvPicPr>
          <p:cNvPr id="8194" name="Picture 2" descr="Giáo trình Môi Trường Và Con Người _ Nguyễn Xuân Cự">
            <a:extLst>
              <a:ext uri="{FF2B5EF4-FFF2-40B4-BE49-F238E27FC236}">
                <a16:creationId xmlns:a16="http://schemas.microsoft.com/office/drawing/2014/main" id="{D356C3A9-026A-42C2-BC77-658AAE280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0388" y="2097101"/>
            <a:ext cx="2554265" cy="407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30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95833E-6 4.81481E-6 L -0.89284 -0.25417 " pathEditMode="relative" rAng="0" ptsTypes="AA">
                                      <p:cBhvr>
                                        <p:cTn id="6" dur="1000" fill="hold"/>
                                        <p:tgtEl>
                                          <p:spTgt spid="18"/>
                                        </p:tgtEl>
                                        <p:attrNameLst>
                                          <p:attrName>ppt_x</p:attrName>
                                          <p:attrName>ppt_y</p:attrName>
                                        </p:attrNameLst>
                                      </p:cBhvr>
                                      <p:rCtr x="-44648" y="-12708"/>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1DBB0-563E-4480-9EBE-6F6DDC1FAA65}"/>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E4E369C1-90B5-4EDC-BF0C-AC8765C86442}"/>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15239317-26B4-4D81-BB74-FC1A5120F77F}"/>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F1216C3B-672F-4ADA-AFAA-D79177F88BF6}"/>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5E19393F-D659-42DD-88CB-E2874A2EBC2F}"/>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600C577C-1DA3-4E1E-8BE7-84C2C779B7BD}"/>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939EBDC8-373B-4912-B893-495C9F82784B}"/>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id="{98379F94-4C7D-40AC-8998-D0D3BB9F4269}"/>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id="{B40E434F-4816-4C50-A007-2A9E94A28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pic>
        <p:nvPicPr>
          <p:cNvPr id="13" name="Picture 12">
            <a:extLst>
              <a:ext uri="{FF2B5EF4-FFF2-40B4-BE49-F238E27FC236}">
                <a16:creationId xmlns:a16="http://schemas.microsoft.com/office/drawing/2014/main" id="{80600F09-2D37-4400-AB90-087883D13F13}"/>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4" name="TextBox 13">
            <a:extLst>
              <a:ext uri="{FF2B5EF4-FFF2-40B4-BE49-F238E27FC236}">
                <a16:creationId xmlns:a16="http://schemas.microsoft.com/office/drawing/2014/main" id="{3EED4D23-09CB-4A07-9334-62DC3D2224B2}"/>
              </a:ext>
            </a:extLst>
          </p:cNvPr>
          <p:cNvSpPr txBox="1"/>
          <p:nvPr/>
        </p:nvSpPr>
        <p:spPr>
          <a:xfrm>
            <a:off x="255467" y="1139809"/>
            <a:ext cx="8994531" cy="707886"/>
          </a:xfrm>
          <a:prstGeom prst="rect">
            <a:avLst/>
          </a:prstGeom>
          <a:noFill/>
        </p:spPr>
        <p:txBody>
          <a:bodyPr wrap="square" rtlCol="0">
            <a:spAutoFit/>
          </a:bodyPr>
          <a:lstStyle/>
          <a:p>
            <a:r>
              <a:rPr lang="vi-VN" sz="4000" b="1" dirty="0">
                <a:latin typeface="Calibri" panose="020F0502020204030204" pitchFamily="34" charset="0"/>
                <a:cs typeface="Calibri" panose="020F0502020204030204" pitchFamily="34" charset="0"/>
              </a:rPr>
              <a:t>KẾT LUẬN</a:t>
            </a:r>
            <a:endParaRPr lang="en-US" sz="4000" b="1" dirty="0">
              <a:latin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7D177566-3116-44F1-8490-9846F2890AD5}"/>
              </a:ext>
            </a:extLst>
          </p:cNvPr>
          <p:cNvSpPr/>
          <p:nvPr/>
        </p:nvSpPr>
        <p:spPr>
          <a:xfrm>
            <a:off x="123000" y="3565411"/>
            <a:ext cx="18664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vi-VN" b="1" dirty="0">
                <a:solidFill>
                  <a:schemeClr val="tx1"/>
                </a:solidFill>
              </a:rPr>
              <a:t>CƠ HỘI ĐỂ THÀNH CÔNG</a:t>
            </a:r>
            <a:endParaRPr lang="en-US" b="1" dirty="0">
              <a:solidFill>
                <a:schemeClr val="tx1"/>
              </a:solidFill>
            </a:endParaRPr>
          </a:p>
        </p:txBody>
      </p:sp>
      <p:cxnSp>
        <p:nvCxnSpPr>
          <p:cNvPr id="17" name="Straight Arrow Connector 16">
            <a:extLst>
              <a:ext uri="{FF2B5EF4-FFF2-40B4-BE49-F238E27FC236}">
                <a16:creationId xmlns:a16="http://schemas.microsoft.com/office/drawing/2014/main" id="{A602E236-E0FE-4DB2-B6AF-AC57C3A63AD7}"/>
              </a:ext>
            </a:extLst>
          </p:cNvPr>
          <p:cNvCxnSpPr>
            <a:cxnSpLocks/>
            <a:stCxn id="15" idx="3"/>
            <a:endCxn id="23" idx="1"/>
          </p:cNvCxnSpPr>
          <p:nvPr/>
        </p:nvCxnSpPr>
        <p:spPr>
          <a:xfrm flipV="1">
            <a:off x="1989493" y="2753476"/>
            <a:ext cx="819768" cy="1194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1CB79B-59EE-499D-A7C5-5993E8D2F060}"/>
              </a:ext>
            </a:extLst>
          </p:cNvPr>
          <p:cNvCxnSpPr>
            <a:cxnSpLocks/>
            <a:stCxn id="15" idx="3"/>
            <a:endCxn id="22" idx="1"/>
          </p:cNvCxnSpPr>
          <p:nvPr/>
        </p:nvCxnSpPr>
        <p:spPr>
          <a:xfrm>
            <a:off x="1989493" y="3947876"/>
            <a:ext cx="925633" cy="1277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D559B524-CB2F-4830-998B-69578B58A65E}"/>
              </a:ext>
            </a:extLst>
          </p:cNvPr>
          <p:cNvSpPr/>
          <p:nvPr/>
        </p:nvSpPr>
        <p:spPr>
          <a:xfrm>
            <a:off x="2915126" y="4842443"/>
            <a:ext cx="1787676"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vi-VN" b="1" dirty="0">
                <a:solidFill>
                  <a:schemeClr val="tx1"/>
                </a:solidFill>
              </a:rPr>
              <a:t>MÔI TRƯỜNG VĨ MÔ</a:t>
            </a:r>
            <a:endParaRPr lang="en-US" b="1" dirty="0">
              <a:solidFill>
                <a:schemeClr val="tx1"/>
              </a:solidFill>
            </a:endParaRPr>
          </a:p>
        </p:txBody>
      </p:sp>
      <p:sp>
        <p:nvSpPr>
          <p:cNvPr id="23" name="Rectangle: Rounded Corners 22">
            <a:extLst>
              <a:ext uri="{FF2B5EF4-FFF2-40B4-BE49-F238E27FC236}">
                <a16:creationId xmlns:a16="http://schemas.microsoft.com/office/drawing/2014/main" id="{BBF930F1-1FFA-495E-B70C-5C79949058C0}"/>
              </a:ext>
            </a:extLst>
          </p:cNvPr>
          <p:cNvSpPr/>
          <p:nvPr/>
        </p:nvSpPr>
        <p:spPr>
          <a:xfrm>
            <a:off x="2809261" y="2371011"/>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vi-VN" b="1" dirty="0">
                <a:solidFill>
                  <a:schemeClr val="tx1"/>
                </a:solidFill>
              </a:rPr>
              <a:t>MÔI TRƯỜNG VI MÔ</a:t>
            </a:r>
            <a:endParaRPr lang="en-US" b="1" dirty="0">
              <a:solidFill>
                <a:schemeClr val="tx1"/>
              </a:solidFill>
            </a:endParaRPr>
          </a:p>
        </p:txBody>
      </p:sp>
      <p:cxnSp>
        <p:nvCxnSpPr>
          <p:cNvPr id="25" name="Straight Arrow Connector 24">
            <a:extLst>
              <a:ext uri="{FF2B5EF4-FFF2-40B4-BE49-F238E27FC236}">
                <a16:creationId xmlns:a16="http://schemas.microsoft.com/office/drawing/2014/main" id="{CC1DA5B0-DE8A-4D1B-8F08-8D1443A53706}"/>
              </a:ext>
            </a:extLst>
          </p:cNvPr>
          <p:cNvCxnSpPr>
            <a:cxnSpLocks/>
            <a:stCxn id="23" idx="3"/>
            <a:endCxn id="33" idx="1"/>
          </p:cNvCxnSpPr>
          <p:nvPr/>
        </p:nvCxnSpPr>
        <p:spPr>
          <a:xfrm flipV="1">
            <a:off x="4761154" y="2508216"/>
            <a:ext cx="1365869" cy="245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2A7D65-CA8D-4AED-BF98-1AE7C9941B3F}"/>
              </a:ext>
            </a:extLst>
          </p:cNvPr>
          <p:cNvCxnSpPr>
            <a:cxnSpLocks/>
            <a:stCxn id="23" idx="3"/>
            <a:endCxn id="34" idx="1"/>
          </p:cNvCxnSpPr>
          <p:nvPr/>
        </p:nvCxnSpPr>
        <p:spPr>
          <a:xfrm>
            <a:off x="4761154" y="2753476"/>
            <a:ext cx="936574" cy="914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3C40892-3C02-46E4-8BCE-5FF63D19E2FF}"/>
              </a:ext>
            </a:extLst>
          </p:cNvPr>
          <p:cNvSpPr/>
          <p:nvPr/>
        </p:nvSpPr>
        <p:spPr>
          <a:xfrm>
            <a:off x="6127023" y="2013615"/>
            <a:ext cx="1847659" cy="989201"/>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vi-VN" b="1" dirty="0">
                <a:solidFill>
                  <a:schemeClr val="tx1"/>
                </a:solidFill>
              </a:rPr>
              <a:t>GIA ĐÌNH, CƠ HỘI ĐƯỢC VẠCH SẴN  </a:t>
            </a:r>
            <a:endParaRPr lang="en-US" b="1" dirty="0">
              <a:solidFill>
                <a:schemeClr val="tx1"/>
              </a:solidFill>
            </a:endParaRPr>
          </a:p>
        </p:txBody>
      </p:sp>
      <p:sp>
        <p:nvSpPr>
          <p:cNvPr id="34" name="Rectangle: Rounded Corners 33">
            <a:extLst>
              <a:ext uri="{FF2B5EF4-FFF2-40B4-BE49-F238E27FC236}">
                <a16:creationId xmlns:a16="http://schemas.microsoft.com/office/drawing/2014/main" id="{3320B272-1A03-42C3-A224-E9D6ED18DDF8}"/>
              </a:ext>
            </a:extLst>
          </p:cNvPr>
          <p:cNvSpPr/>
          <p:nvPr/>
        </p:nvSpPr>
        <p:spPr>
          <a:xfrm>
            <a:off x="5697728" y="3173213"/>
            <a:ext cx="2748420" cy="989201"/>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vi-VN" b="1" dirty="0">
                <a:solidFill>
                  <a:schemeClr val="tx1"/>
                </a:solidFill>
              </a:rPr>
              <a:t>DI TRUYỀN CỦA ĐỨA TRẺ (THÔNG MINH, TƯ DUY LOGIC,..)</a:t>
            </a:r>
            <a:endParaRPr lang="en-US" b="1" dirty="0">
              <a:solidFill>
                <a:schemeClr val="tx1"/>
              </a:solidFill>
            </a:endParaRPr>
          </a:p>
        </p:txBody>
      </p:sp>
      <p:cxnSp>
        <p:nvCxnSpPr>
          <p:cNvPr id="37" name="Straight Arrow Connector 36">
            <a:extLst>
              <a:ext uri="{FF2B5EF4-FFF2-40B4-BE49-F238E27FC236}">
                <a16:creationId xmlns:a16="http://schemas.microsoft.com/office/drawing/2014/main" id="{39F8EAEB-73ED-4D53-B316-23592B668A29}"/>
              </a:ext>
            </a:extLst>
          </p:cNvPr>
          <p:cNvCxnSpPr>
            <a:cxnSpLocks/>
            <a:stCxn id="22" idx="3"/>
            <a:endCxn id="39" idx="1"/>
          </p:cNvCxnSpPr>
          <p:nvPr/>
        </p:nvCxnSpPr>
        <p:spPr>
          <a:xfrm flipV="1">
            <a:off x="4702802" y="4761847"/>
            <a:ext cx="1393197" cy="463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EB1987B1-6234-446C-B699-F9F3A0212198}"/>
              </a:ext>
            </a:extLst>
          </p:cNvPr>
          <p:cNvSpPr/>
          <p:nvPr/>
        </p:nvSpPr>
        <p:spPr>
          <a:xfrm>
            <a:off x="5871013" y="5403018"/>
            <a:ext cx="2359680" cy="868038"/>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vi-VN" b="1">
                <a:solidFill>
                  <a:schemeClr val="tx1"/>
                </a:solidFill>
              </a:rPr>
              <a:t>KHẢ NĂNG THÍCH ỨNG, ĐỐI ĐẦU VỚI TỰ NHIÊN</a:t>
            </a:r>
            <a:endParaRPr lang="en-US" b="1" dirty="0">
              <a:solidFill>
                <a:schemeClr val="tx1"/>
              </a:solidFill>
            </a:endParaRPr>
          </a:p>
        </p:txBody>
      </p:sp>
      <p:sp>
        <p:nvSpPr>
          <p:cNvPr id="39" name="Rectangle: Rounded Corners 38">
            <a:extLst>
              <a:ext uri="{FF2B5EF4-FFF2-40B4-BE49-F238E27FC236}">
                <a16:creationId xmlns:a16="http://schemas.microsoft.com/office/drawing/2014/main" id="{6C5203BC-77ED-4472-A460-647C0F92EAB6}"/>
              </a:ext>
            </a:extLst>
          </p:cNvPr>
          <p:cNvSpPr/>
          <p:nvPr/>
        </p:nvSpPr>
        <p:spPr>
          <a:xfrm>
            <a:off x="6095999" y="4330341"/>
            <a:ext cx="1796378" cy="863012"/>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vi-VN" b="1" dirty="0">
                <a:solidFill>
                  <a:schemeClr val="tx1"/>
                </a:solidFill>
              </a:rPr>
              <a:t>CƠ HỘI NHẬN ĐƯỢC TỪ TỰ NHIÊN</a:t>
            </a:r>
            <a:endParaRPr lang="en-US" b="1" dirty="0">
              <a:solidFill>
                <a:schemeClr val="tx1"/>
              </a:solidFill>
            </a:endParaRPr>
          </a:p>
        </p:txBody>
      </p:sp>
      <p:cxnSp>
        <p:nvCxnSpPr>
          <p:cNvPr id="31" name="Straight Arrow Connector 30">
            <a:extLst>
              <a:ext uri="{FF2B5EF4-FFF2-40B4-BE49-F238E27FC236}">
                <a16:creationId xmlns:a16="http://schemas.microsoft.com/office/drawing/2014/main" id="{92A0D37E-685E-46F8-B890-0B658BDC309C}"/>
              </a:ext>
            </a:extLst>
          </p:cNvPr>
          <p:cNvCxnSpPr>
            <a:cxnSpLocks/>
          </p:cNvCxnSpPr>
          <p:nvPr/>
        </p:nvCxnSpPr>
        <p:spPr>
          <a:xfrm flipV="1">
            <a:off x="3655330" y="3253796"/>
            <a:ext cx="0" cy="1371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BB929C-2F28-40A3-8B87-44EE61E3475F}"/>
              </a:ext>
            </a:extLst>
          </p:cNvPr>
          <p:cNvCxnSpPr>
            <a:cxnSpLocks/>
          </p:cNvCxnSpPr>
          <p:nvPr/>
        </p:nvCxnSpPr>
        <p:spPr>
          <a:xfrm>
            <a:off x="3898686" y="3266990"/>
            <a:ext cx="2936" cy="1371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DE97D02-5DE2-4E2A-8F67-2CB738C551F5}"/>
              </a:ext>
            </a:extLst>
          </p:cNvPr>
          <p:cNvCxnSpPr>
            <a:cxnSpLocks/>
            <a:stCxn id="22" idx="3"/>
            <a:endCxn id="38" idx="1"/>
          </p:cNvCxnSpPr>
          <p:nvPr/>
        </p:nvCxnSpPr>
        <p:spPr>
          <a:xfrm>
            <a:off x="4702802" y="5224908"/>
            <a:ext cx="1168211" cy="612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9D276B2-CAEF-4B3D-BDF9-B7551DC12400}"/>
              </a:ext>
            </a:extLst>
          </p:cNvPr>
          <p:cNvSpPr txBox="1"/>
          <p:nvPr/>
        </p:nvSpPr>
        <p:spPr>
          <a:xfrm rot="16200000">
            <a:off x="3247459" y="3783936"/>
            <a:ext cx="2018772" cy="400110"/>
          </a:xfrm>
          <a:prstGeom prst="rect">
            <a:avLst/>
          </a:prstGeom>
          <a:noFill/>
        </p:spPr>
        <p:txBody>
          <a:bodyPr wrap="square">
            <a:spAutoFit/>
          </a:bodyPr>
          <a:lstStyle/>
          <a:p>
            <a:pPr algn="ctr"/>
            <a:r>
              <a:rPr lang="vi-VN" sz="1000" b="1" dirty="0">
                <a:latin typeface="Calibri" panose="020F0502020204030204" pitchFamily="34" charset="0"/>
                <a:cs typeface="Calibri" panose="020F0502020204030204" pitchFamily="34" charset="0"/>
              </a:rPr>
              <a:t>QUY LUẬT TÁC ĐỘNG QUA LẠI</a:t>
            </a:r>
            <a:br>
              <a:rPr lang="vi-VN" sz="1000" b="1" dirty="0">
                <a:latin typeface="Calibri" panose="020F0502020204030204" pitchFamily="34" charset="0"/>
                <a:cs typeface="Calibri" panose="020F0502020204030204" pitchFamily="34" charset="0"/>
              </a:rPr>
            </a:br>
            <a:r>
              <a:rPr lang="vi-VN" sz="1000" b="1" dirty="0">
                <a:latin typeface="Calibri" panose="020F0502020204030204" pitchFamily="34" charset="0"/>
                <a:cs typeface="Calibri" panose="020F0502020204030204" pitchFamily="34" charset="0"/>
              </a:rPr>
              <a:t>KHÔNG ĐỒNG ĐỀU</a:t>
            </a:r>
            <a:endParaRPr lang="en-US" sz="1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646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2">
                                            <p:txEl>
                                              <p:pRg st="0" end="0"/>
                                            </p:txEl>
                                          </p:spTgt>
                                        </p:tgtEl>
                                        <p:attrNameLst>
                                          <p:attrName>style.visibility</p:attrName>
                                        </p:attrNameLst>
                                      </p:cBhvr>
                                      <p:to>
                                        <p:strVal val="visible"/>
                                      </p:to>
                                    </p:set>
                                    <p:animEffect transition="in" filter="fade">
                                      <p:cBhvr>
                                        <p:cTn id="36" dur="500"/>
                                        <p:tgtEl>
                                          <p:spTgt spid="6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23" grpId="0" animBg="1"/>
      <p:bldP spid="33" grpId="0" animBg="1"/>
      <p:bldP spid="34" grpId="0" animBg="1"/>
      <p:bldP spid="38" grpId="0" animBg="1"/>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4A8297-F8E4-4741-8BC6-DE72EB506024}"/>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E8B07288-F259-499B-A265-E3C87DA32E98}"/>
              </a:ext>
            </a:extLst>
          </p:cNvPr>
          <p:cNvPicPr>
            <a:picLocks noChangeAspect="1"/>
          </p:cNvPicPr>
          <p:nvPr/>
        </p:nvPicPr>
        <p:blipFill rotWithShape="1">
          <a:blip r:embed="rId3">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7" name="Picture 6">
            <a:extLst>
              <a:ext uri="{FF2B5EF4-FFF2-40B4-BE49-F238E27FC236}">
                <a16:creationId xmlns:a16="http://schemas.microsoft.com/office/drawing/2014/main" id="{540A46C2-2C1A-4FE6-8B02-2A79DBC87A8D}"/>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8" name="Picture 7">
            <a:extLst>
              <a:ext uri="{FF2B5EF4-FFF2-40B4-BE49-F238E27FC236}">
                <a16:creationId xmlns:a16="http://schemas.microsoft.com/office/drawing/2014/main" id="{2D985606-2A1D-45B5-AF4C-53A4BC8CEBD9}"/>
              </a:ext>
            </a:extLst>
          </p:cNvPr>
          <p:cNvPicPr>
            <a:picLocks noChangeAspect="1"/>
          </p:cNvPicPr>
          <p:nvPr/>
        </p:nvPicPr>
        <p:blipFill rotWithShape="1">
          <a:blip r:embed="rId3">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9" name="Picture 8">
            <a:extLst>
              <a:ext uri="{FF2B5EF4-FFF2-40B4-BE49-F238E27FC236}">
                <a16:creationId xmlns:a16="http://schemas.microsoft.com/office/drawing/2014/main" id="{034612C2-840F-46B6-BE1A-D696F302F1A1}"/>
              </a:ext>
            </a:extLst>
          </p:cNvPr>
          <p:cNvPicPr>
            <a:picLocks noChangeAspect="1"/>
          </p:cNvPicPr>
          <p:nvPr/>
        </p:nvPicPr>
        <p:blipFill rotWithShape="1">
          <a:blip r:embed="rId3">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0" name="Picture 9">
            <a:extLst>
              <a:ext uri="{FF2B5EF4-FFF2-40B4-BE49-F238E27FC236}">
                <a16:creationId xmlns:a16="http://schemas.microsoft.com/office/drawing/2014/main" id="{DF8B0349-F24A-497C-AF0F-75B4E2067A39}"/>
              </a:ext>
            </a:extLst>
          </p:cNvPr>
          <p:cNvPicPr>
            <a:picLocks noChangeAspect="1"/>
          </p:cNvPicPr>
          <p:nvPr/>
        </p:nvPicPr>
        <p:blipFill rotWithShape="1">
          <a:blip r:embed="rId3">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1" name="Picture 10">
            <a:extLst>
              <a:ext uri="{FF2B5EF4-FFF2-40B4-BE49-F238E27FC236}">
                <a16:creationId xmlns:a16="http://schemas.microsoft.com/office/drawing/2014/main" id="{097F8350-682F-4819-8486-7A02243622EC}"/>
              </a:ext>
            </a:extLst>
          </p:cNvPr>
          <p:cNvPicPr>
            <a:picLocks noChangeAspect="1"/>
          </p:cNvPicPr>
          <p:nvPr/>
        </p:nvPicPr>
        <p:blipFill rotWithShape="1">
          <a:blip r:embed="rId4">
            <a:extLst>
              <a:ext uri="{28A0092B-C50C-407E-A947-70E740481C1C}">
                <a14:useLocalDpi xmlns:a14="http://schemas.microsoft.com/office/drawing/2010/main" val="0"/>
              </a:ext>
            </a:extLst>
          </a:blip>
          <a:srcRect l="19688" t="25128" r="22788" b="72692"/>
          <a:stretch/>
        </p:blipFill>
        <p:spPr>
          <a:xfrm>
            <a:off x="78394" y="2147521"/>
            <a:ext cx="9287613" cy="197940"/>
          </a:xfrm>
          <a:prstGeom prst="rect">
            <a:avLst/>
          </a:prstGeom>
        </p:spPr>
      </p:pic>
      <p:sp>
        <p:nvSpPr>
          <p:cNvPr id="12" name="TextBox 11">
            <a:extLst>
              <a:ext uri="{FF2B5EF4-FFF2-40B4-BE49-F238E27FC236}">
                <a16:creationId xmlns:a16="http://schemas.microsoft.com/office/drawing/2014/main" id="{D0B0A0CB-2141-4AA1-8486-18E6D467315C}"/>
              </a:ext>
            </a:extLst>
          </p:cNvPr>
          <p:cNvSpPr txBox="1"/>
          <p:nvPr/>
        </p:nvSpPr>
        <p:spPr>
          <a:xfrm>
            <a:off x="203340" y="1581831"/>
            <a:ext cx="8994531" cy="707886"/>
          </a:xfrm>
          <a:prstGeom prst="rect">
            <a:avLst/>
          </a:prstGeom>
          <a:noFill/>
        </p:spPr>
        <p:txBody>
          <a:bodyPr wrap="square" rtlCol="0">
            <a:spAutoFit/>
          </a:bodyPr>
          <a:lstStyle/>
          <a:p>
            <a:r>
              <a:rPr lang="vi-VN" sz="4000" b="1" dirty="0">
                <a:latin typeface="Calibri" panose="020F0502020204030204" pitchFamily="34" charset="0"/>
                <a:cs typeface="Calibri" panose="020F0502020204030204" pitchFamily="34" charset="0"/>
              </a:rPr>
              <a:t>KẾT LUẬN</a:t>
            </a:r>
            <a:endParaRPr lang="en-US" sz="4000" b="1"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B09334DD-A31D-4381-8E9E-40AC62B30E2A}"/>
              </a:ext>
            </a:extLst>
          </p:cNvPr>
          <p:cNvPicPr>
            <a:picLocks noChangeAspect="1"/>
          </p:cNvPicPr>
          <p:nvPr/>
        </p:nvPicPr>
        <p:blipFill rotWithShape="1">
          <a:blip r:embed="rId4">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7" name="Picture 16">
            <a:extLst>
              <a:ext uri="{FF2B5EF4-FFF2-40B4-BE49-F238E27FC236}">
                <a16:creationId xmlns:a16="http://schemas.microsoft.com/office/drawing/2014/main" id="{670628F3-A335-4518-8292-AFDBB4D8AD6A}"/>
              </a:ext>
            </a:extLst>
          </p:cNvPr>
          <p:cNvPicPr>
            <a:picLocks noChangeAspect="1"/>
          </p:cNvPicPr>
          <p:nvPr/>
        </p:nvPicPr>
        <p:blipFill rotWithShape="1">
          <a:blip r:embed="rId5">
            <a:extLst>
              <a:ext uri="{28A0092B-C50C-407E-A947-70E740481C1C}">
                <a14:useLocalDpi xmlns:a14="http://schemas.microsoft.com/office/drawing/2010/main" val="0"/>
              </a:ext>
            </a:extLst>
          </a:blip>
          <a:srcRect b="11574"/>
          <a:stretch/>
        </p:blipFill>
        <p:spPr>
          <a:xfrm>
            <a:off x="9538000" y="3042195"/>
            <a:ext cx="2505808" cy="1828697"/>
          </a:xfrm>
          <a:prstGeom prst="rect">
            <a:avLst/>
          </a:prstGeom>
        </p:spPr>
      </p:pic>
      <p:sp>
        <p:nvSpPr>
          <p:cNvPr id="19" name="TextBox 18">
            <a:extLst>
              <a:ext uri="{FF2B5EF4-FFF2-40B4-BE49-F238E27FC236}">
                <a16:creationId xmlns:a16="http://schemas.microsoft.com/office/drawing/2014/main" id="{9D3F7527-9D49-4C03-AFCC-2E6DEB0474A3}"/>
              </a:ext>
            </a:extLst>
          </p:cNvPr>
          <p:cNvSpPr txBox="1"/>
          <p:nvPr/>
        </p:nvSpPr>
        <p:spPr>
          <a:xfrm>
            <a:off x="272559" y="2318343"/>
            <a:ext cx="9093447" cy="4154984"/>
          </a:xfrm>
          <a:prstGeom prst="rect">
            <a:avLst/>
          </a:prstGeom>
          <a:noFill/>
        </p:spPr>
        <p:txBody>
          <a:bodyPr wrap="square" rtlCol="0">
            <a:spAutoFit/>
          </a:bodyPr>
          <a:lstStyle/>
          <a:p>
            <a:pPr algn="just"/>
            <a:r>
              <a:rPr lang="vi-VN" sz="2200" b="1" dirty="0">
                <a:solidFill>
                  <a:schemeClr val="accent1">
                    <a:lumMod val="75000"/>
                  </a:schemeClr>
                </a:solidFill>
                <a:latin typeface="Calibri" panose="020F0502020204030204" pitchFamily="34" charset="0"/>
                <a:cs typeface="Calibri" panose="020F0502020204030204" pitchFamily="34" charset="0"/>
              </a:rPr>
              <a:t>Như chúng ta đã thấy, một đứa bé chịu tác động từ cả hai môi trường, môi trường quy mô và cả môi trường vĩ mô.</a:t>
            </a:r>
          </a:p>
          <a:p>
            <a:pPr algn="just"/>
            <a:endParaRPr lang="vi-VN" sz="2200" b="1" dirty="0">
              <a:solidFill>
                <a:schemeClr val="accent1">
                  <a:lumMod val="75000"/>
                </a:schemeClr>
              </a:solidFill>
              <a:latin typeface="Calibri" panose="020F0502020204030204" pitchFamily="34" charset="0"/>
              <a:cs typeface="Calibri" panose="020F0502020204030204" pitchFamily="34" charset="0"/>
            </a:endParaRPr>
          </a:p>
          <a:p>
            <a:pPr algn="just"/>
            <a:r>
              <a:rPr lang="vi-VN" sz="2200" b="1" dirty="0">
                <a:solidFill>
                  <a:schemeClr val="accent1">
                    <a:lumMod val="75000"/>
                  </a:schemeClr>
                </a:solidFill>
                <a:latin typeface="Calibri" panose="020F0502020204030204" pitchFamily="34" charset="0"/>
                <a:cs typeface="Calibri" panose="020F0502020204030204" pitchFamily="34" charset="0"/>
              </a:rPr>
              <a:t>Lệ thuộc quá nhiều vào môi trường vi mô làm đứa bé ỷ lại vào gia đình từ lúc nhỏ, lớn lên sẽ khó tự đưa ra quyết định và không thể đứng lên vì lợi ích của chính nó. Gia đình chính là vỏ bọc của đứa bé, lấy đi tiếng nói nội tâm của nó - thứ khi lớn lên sẽ giúp phân biệt được sự đúng, sai khi đưa ra quyết định. </a:t>
            </a:r>
          </a:p>
          <a:p>
            <a:pPr algn="just"/>
            <a:endParaRPr lang="vi-VN" sz="2200" b="1" dirty="0">
              <a:solidFill>
                <a:schemeClr val="accent1">
                  <a:lumMod val="75000"/>
                </a:schemeClr>
              </a:solidFill>
              <a:latin typeface="Calibri" panose="020F0502020204030204" pitchFamily="34" charset="0"/>
              <a:cs typeface="Calibri" panose="020F0502020204030204" pitchFamily="34" charset="0"/>
            </a:endParaRPr>
          </a:p>
          <a:p>
            <a:pPr algn="just"/>
            <a:r>
              <a:rPr lang="vi-VN" sz="2200" b="1" dirty="0">
                <a:solidFill>
                  <a:schemeClr val="accent1">
                    <a:lumMod val="75000"/>
                  </a:schemeClr>
                </a:solidFill>
                <a:latin typeface="Calibri" panose="020F0502020204030204" pitchFamily="34" charset="0"/>
                <a:cs typeface="Calibri" panose="020F0502020204030204" pitchFamily="34" charset="0"/>
              </a:rPr>
              <a:t>Dù có xuất phát điểm là một “môi trường vi mô” tốt, nhưng biết cách sống sót và vượt qua trong “môi trường vĩ mô” thì đứa bé đó sẽ thành công hơn nữa.</a:t>
            </a:r>
            <a:endParaRPr lang="en-US" sz="2200" b="1" dirty="0">
              <a:solidFill>
                <a:schemeClr val="accent1">
                  <a:lumMod val="75000"/>
                </a:schemeClr>
              </a:solid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0A2E918F-EBAA-4864-80EC-85C34081A85A}"/>
              </a:ext>
            </a:extLst>
          </p:cNvPr>
          <p:cNvPicPr>
            <a:picLocks noChangeAspect="1"/>
          </p:cNvPicPr>
          <p:nvPr/>
        </p:nvPicPr>
        <p:blipFill rotWithShape="1">
          <a:blip r:embed="rId6">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spTree>
    <p:extLst>
      <p:ext uri="{BB962C8B-B14F-4D97-AF65-F5344CB8AC3E}">
        <p14:creationId xmlns:p14="http://schemas.microsoft.com/office/powerpoint/2010/main" val="64773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2" end="2"/>
                                            </p:txEl>
                                          </p:spTgt>
                                        </p:tgtEl>
                                        <p:attrNameLst>
                                          <p:attrName>style.visibility</p:attrName>
                                        </p:attrNameLst>
                                      </p:cBhvr>
                                      <p:to>
                                        <p:strVal val="visible"/>
                                      </p:to>
                                    </p:set>
                                    <p:animEffect transition="in" filter="fade">
                                      <p:cBhvr>
                                        <p:cTn id="22" dur="500"/>
                                        <p:tgtEl>
                                          <p:spTgt spid="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BDCB0-B43A-4713-AEFA-BDC690096707}"/>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0FACA9DF-2143-4F31-835E-470FDD4560C9}"/>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8" name="Picture 7">
            <a:extLst>
              <a:ext uri="{FF2B5EF4-FFF2-40B4-BE49-F238E27FC236}">
                <a16:creationId xmlns:a16="http://schemas.microsoft.com/office/drawing/2014/main" id="{E6DA260C-8373-4846-8154-D958E5596970}"/>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9" name="Picture 8">
            <a:extLst>
              <a:ext uri="{FF2B5EF4-FFF2-40B4-BE49-F238E27FC236}">
                <a16:creationId xmlns:a16="http://schemas.microsoft.com/office/drawing/2014/main" id="{DEAEBE20-CA8A-4688-B244-A8F78CB481D1}"/>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0" name="Picture 9">
            <a:extLst>
              <a:ext uri="{FF2B5EF4-FFF2-40B4-BE49-F238E27FC236}">
                <a16:creationId xmlns:a16="http://schemas.microsoft.com/office/drawing/2014/main" id="{CB4B11EF-9CB3-4882-85EA-9CBC2E879E30}"/>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1" name="Picture 10">
            <a:extLst>
              <a:ext uri="{FF2B5EF4-FFF2-40B4-BE49-F238E27FC236}">
                <a16:creationId xmlns:a16="http://schemas.microsoft.com/office/drawing/2014/main" id="{89846B97-D490-490F-92F2-283D9F99C46E}"/>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2" name="Picture 11">
            <a:extLst>
              <a:ext uri="{FF2B5EF4-FFF2-40B4-BE49-F238E27FC236}">
                <a16:creationId xmlns:a16="http://schemas.microsoft.com/office/drawing/2014/main" id="{1CFBDC36-0EDB-4761-BA75-DC269AC7C95D}"/>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3" name="Picture 12">
            <a:extLst>
              <a:ext uri="{FF2B5EF4-FFF2-40B4-BE49-F238E27FC236}">
                <a16:creationId xmlns:a16="http://schemas.microsoft.com/office/drawing/2014/main" id="{308156E3-E815-4208-8D2A-457F43DA9ABB}"/>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238489"/>
            <a:ext cx="9287613" cy="197940"/>
          </a:xfrm>
          <a:prstGeom prst="rect">
            <a:avLst/>
          </a:prstGeom>
        </p:spPr>
      </p:pic>
      <p:sp>
        <p:nvSpPr>
          <p:cNvPr id="14" name="TextBox 13">
            <a:extLst>
              <a:ext uri="{FF2B5EF4-FFF2-40B4-BE49-F238E27FC236}">
                <a16:creationId xmlns:a16="http://schemas.microsoft.com/office/drawing/2014/main" id="{86ABC09B-432B-47BF-B0E3-39E4EF5A9FC8}"/>
              </a:ext>
            </a:extLst>
          </p:cNvPr>
          <p:cNvSpPr txBox="1"/>
          <p:nvPr/>
        </p:nvSpPr>
        <p:spPr>
          <a:xfrm>
            <a:off x="272560" y="1597457"/>
            <a:ext cx="8994531" cy="707886"/>
          </a:xfrm>
          <a:prstGeom prst="rect">
            <a:avLst/>
          </a:prstGeom>
          <a:noFill/>
        </p:spPr>
        <p:txBody>
          <a:bodyPr wrap="square" rtlCol="0">
            <a:spAutoFit/>
          </a:bodyPr>
          <a:lstStyle/>
          <a:p>
            <a:r>
              <a:rPr lang="vi-VN" sz="4000" b="1" dirty="0">
                <a:latin typeface="Calibri (Body)"/>
              </a:rPr>
              <a:t>SỐ LIỆU</a:t>
            </a:r>
            <a:r>
              <a:rPr lang="en-US" sz="4000" b="1" dirty="0">
                <a:latin typeface="Calibri (Body)"/>
              </a:rPr>
              <a:t> </a:t>
            </a:r>
            <a:r>
              <a:rPr lang="en-US" sz="4000" b="1" dirty="0"/>
              <a:t>THỰC TẾ</a:t>
            </a:r>
          </a:p>
        </p:txBody>
      </p:sp>
      <p:pic>
        <p:nvPicPr>
          <p:cNvPr id="24" name="Picture 23">
            <a:extLst>
              <a:ext uri="{FF2B5EF4-FFF2-40B4-BE49-F238E27FC236}">
                <a16:creationId xmlns:a16="http://schemas.microsoft.com/office/drawing/2014/main" id="{3E0114D8-2A9B-4816-8616-9E30C4F3B307}"/>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5122" name="Picture 2" descr="4 điều mà cha mẹ nghèo nên làm để con thành công như trẻ nhà có điều kiện">
            <a:extLst>
              <a:ext uri="{FF2B5EF4-FFF2-40B4-BE49-F238E27FC236}">
                <a16:creationId xmlns:a16="http://schemas.microsoft.com/office/drawing/2014/main" id="{74B7D4BE-8D20-48B2-B78E-B81DA04D22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9243" y="3083174"/>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99EC9E1-1395-4359-9DB8-8B3A59C80146}"/>
              </a:ext>
            </a:extLst>
          </p:cNvPr>
          <p:cNvPicPr>
            <a:picLocks noChangeAspect="1"/>
          </p:cNvPicPr>
          <p:nvPr/>
        </p:nvPicPr>
        <p:blipFill>
          <a:blip r:embed="rId7"/>
          <a:stretch>
            <a:fillRect/>
          </a:stretch>
        </p:blipFill>
        <p:spPr>
          <a:xfrm>
            <a:off x="333818" y="2499325"/>
            <a:ext cx="8884681" cy="3449639"/>
          </a:xfrm>
          <a:prstGeom prst="rect">
            <a:avLst/>
          </a:prstGeom>
        </p:spPr>
      </p:pic>
    </p:spTree>
    <p:extLst>
      <p:ext uri="{BB962C8B-B14F-4D97-AF65-F5344CB8AC3E}">
        <p14:creationId xmlns:p14="http://schemas.microsoft.com/office/powerpoint/2010/main" val="417817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id="{586E7558-129A-4D97-BC95-07BBAB2257F0}"/>
              </a:ext>
            </a:extLst>
          </p:cNvPr>
          <p:cNvPicPr>
            <a:picLocks noChangeAspect="1"/>
          </p:cNvPicPr>
          <p:nvPr/>
        </p:nvPicPr>
        <p:blipFill rotWithShape="1">
          <a:blip r:embed="rId3">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id="{9F35F531-BC20-49C1-9D5D-14AA961608FF}"/>
              </a:ext>
            </a:extLst>
          </p:cNvPr>
          <p:cNvPicPr>
            <a:picLocks noChangeAspect="1"/>
          </p:cNvPicPr>
          <p:nvPr/>
        </p:nvPicPr>
        <p:blipFill rotWithShape="1">
          <a:blip r:embed="rId5">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C299C27-D8A3-4D44-8283-B317DB486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id="{07C7E2C5-72A8-4DA1-A0CC-EE8476BBEAAB}"/>
              </a:ext>
            </a:extLst>
          </p:cNvPr>
          <p:cNvPicPr>
            <a:picLocks noChangeAspect="1"/>
          </p:cNvPicPr>
          <p:nvPr/>
        </p:nvPicPr>
        <p:blipFill rotWithShape="1">
          <a:blip r:embed="rId8">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id="{289F090A-BD8D-4602-B8B4-10C967BE47D1}"/>
              </a:ext>
            </a:extLst>
          </p:cNvPr>
          <p:cNvPicPr>
            <a:picLocks noChangeAspect="1"/>
          </p:cNvPicPr>
          <p:nvPr/>
        </p:nvPicPr>
        <p:blipFill rotWithShape="1">
          <a:blip r:embed="rId9">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id="{93BEA5DB-D495-44BD-8AEB-DFEC5D42D999}"/>
              </a:ext>
            </a:extLst>
          </p:cNvPr>
          <p:cNvPicPr>
            <a:picLocks noChangeAspect="1"/>
          </p:cNvPicPr>
          <p:nvPr/>
        </p:nvPicPr>
        <p:blipFill rotWithShape="1">
          <a:blip r:embed="rId10">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id="{82B027B2-3C90-445F-9FF3-7E6EB3B8F963}"/>
              </a:ext>
            </a:extLst>
          </p:cNvPr>
          <p:cNvPicPr>
            <a:picLocks noChangeAspect="1"/>
          </p:cNvPicPr>
          <p:nvPr/>
        </p:nvPicPr>
        <p:blipFill rotWithShape="1">
          <a:blip r:embed="rId11">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id="{1B69144F-614D-4B86-9E44-757232C32D4E}"/>
              </a:ext>
            </a:extLst>
          </p:cNvPr>
          <p:cNvPicPr>
            <a:picLocks noChangeAspect="1"/>
          </p:cNvPicPr>
          <p:nvPr/>
        </p:nvPicPr>
        <p:blipFill rotWithShape="1">
          <a:blip r:embed="rId12">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id="{ED7F3666-3AE5-4D7F-9FB8-6EAD1DC3D0D8}"/>
              </a:ext>
            </a:extLst>
          </p:cNvPr>
          <p:cNvPicPr>
            <a:picLocks noChangeAspect="1"/>
          </p:cNvPicPr>
          <p:nvPr/>
        </p:nvPicPr>
        <p:blipFill rotWithShape="1">
          <a:blip r:embed="rId13">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id="{39A879E1-AE47-4F09-8554-8681DFB4EC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id="{377B4A28-8CFE-45E7-BE2B-E079505027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id="{2D9E4EF1-9D5F-4D9E-AA3F-30A9C1D0E7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id="{9FEA00D9-8D3B-44ED-89C3-D56D77427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id="{4DB46358-2662-4ABD-87FC-73D189E4D3F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id="{30C6EB5B-C846-428D-B1A8-869790D881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id="{CA40BBE9-6056-421E-8A1F-CA5742B121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id="{BE2AB95F-D982-4DA7-BE14-D764FA3A23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id="{EF79CA6B-514D-4CF3-806D-EE6EE2769E2C}"/>
              </a:ext>
            </a:extLst>
          </p:cNvPr>
          <p:cNvPicPr>
            <a:picLocks noChangeAspect="1"/>
          </p:cNvPicPr>
          <p:nvPr/>
        </p:nvPicPr>
        <p:blipFill rotWithShape="1">
          <a:blip r:embed="rId22">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id="{81E479D5-0DC0-4B25-98A0-F5AE8EF4E9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id="{B148A800-DED4-4AC3-A685-179B8B992931}"/>
              </a:ext>
            </a:extLst>
          </p:cNvPr>
          <p:cNvPicPr>
            <a:picLocks noChangeAspect="1"/>
          </p:cNvPicPr>
          <p:nvPr/>
        </p:nvPicPr>
        <p:blipFill rotWithShape="1">
          <a:blip r:embed="rId24">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id="{8E3702BD-A37A-485B-BC30-D09712307C91}"/>
              </a:ext>
            </a:extLst>
          </p:cNvPr>
          <p:cNvPicPr>
            <a:picLocks noChangeAspect="1"/>
          </p:cNvPicPr>
          <p:nvPr/>
        </p:nvPicPr>
        <p:blipFill rotWithShape="1">
          <a:blip r:embed="rId25">
            <a:extLst>
              <a:ext uri="{28A0092B-C50C-407E-A947-70E740481C1C}">
                <a14:useLocalDpi xmlns:a14="http://schemas.microsoft.com/office/drawing/2010/main" val="0"/>
              </a:ext>
            </a:extLst>
          </a:blip>
          <a:srcRect l="14549" t="15408" r="12998" b="12175"/>
          <a:stretch/>
        </p:blipFill>
        <p:spPr>
          <a:xfrm>
            <a:off x="6300112" y="2116910"/>
            <a:ext cx="1047055" cy="1071779"/>
          </a:xfrm>
          <a:prstGeom prst="rect">
            <a:avLst/>
          </a:prstGeom>
        </p:spPr>
      </p:pic>
      <p:pic>
        <p:nvPicPr>
          <p:cNvPr id="68" name="Picture 67">
            <a:extLst>
              <a:ext uri="{FF2B5EF4-FFF2-40B4-BE49-F238E27FC236}">
                <a16:creationId xmlns:a16="http://schemas.microsoft.com/office/drawing/2014/main" id="{BDFE8DD0-2DB9-4C7A-ACE3-3720A53409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id="{AE46AA31-7A82-4662-969F-E04711EEA490}"/>
              </a:ext>
            </a:extLst>
          </p:cNvPr>
          <p:cNvPicPr>
            <a:picLocks noChangeAspect="1"/>
          </p:cNvPicPr>
          <p:nvPr/>
        </p:nvPicPr>
        <p:blipFill rotWithShape="1">
          <a:blip r:embed="rId27">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id="{80F181A3-7786-4F6D-95FE-E73458AC1C01}"/>
              </a:ext>
            </a:extLst>
          </p:cNvPr>
          <p:cNvPicPr>
            <a:picLocks noChangeAspect="1"/>
          </p:cNvPicPr>
          <p:nvPr/>
        </p:nvPicPr>
        <p:blipFill rotWithShape="1">
          <a:blip r:embed="rId28">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pic>
        <p:nvPicPr>
          <p:cNvPr id="74" name="Picture 73">
            <a:extLst>
              <a:ext uri="{FF2B5EF4-FFF2-40B4-BE49-F238E27FC236}">
                <a16:creationId xmlns:a16="http://schemas.microsoft.com/office/drawing/2014/main" id="{D7677B79-467A-41DD-8A91-DB45B3AB719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3829479">
            <a:off x="12377897" y="-679646"/>
            <a:ext cx="889702" cy="1127791"/>
          </a:xfrm>
          <a:prstGeom prst="rect">
            <a:avLst/>
          </a:prstGeom>
        </p:spPr>
      </p:pic>
    </p:spTree>
    <p:extLst>
      <p:ext uri="{BB962C8B-B14F-4D97-AF65-F5344CB8AC3E}">
        <p14:creationId xmlns:p14="http://schemas.microsoft.com/office/powerpoint/2010/main" val="403951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1.85185E-6 L -0.87096 0.85139 " pathEditMode="relative" rAng="0" ptsTypes="AA">
                                      <p:cBhvr>
                                        <p:cTn id="6" dur="1000" fill="hold"/>
                                        <p:tgtEl>
                                          <p:spTgt spid="74"/>
                                        </p:tgtEl>
                                        <p:attrNameLst>
                                          <p:attrName>ppt_x</p:attrName>
                                          <p:attrName>ppt_y</p:attrName>
                                        </p:attrNameLst>
                                      </p:cBhvr>
                                      <p:rCtr x="-43555" y="4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id="{586E7558-129A-4D97-BC95-07BBAB2257F0}"/>
              </a:ext>
            </a:extLst>
          </p:cNvPr>
          <p:cNvPicPr>
            <a:picLocks noChangeAspect="1"/>
          </p:cNvPicPr>
          <p:nvPr/>
        </p:nvPicPr>
        <p:blipFill rotWithShape="1">
          <a:blip r:embed="rId3">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id="{9F35F531-BC20-49C1-9D5D-14AA961608FF}"/>
              </a:ext>
            </a:extLst>
          </p:cNvPr>
          <p:cNvPicPr>
            <a:picLocks noChangeAspect="1"/>
          </p:cNvPicPr>
          <p:nvPr/>
        </p:nvPicPr>
        <p:blipFill rotWithShape="1">
          <a:blip r:embed="rId5">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C299C27-D8A3-4D44-8283-B317DB486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id="{07C7E2C5-72A8-4DA1-A0CC-EE8476BBEAAB}"/>
              </a:ext>
            </a:extLst>
          </p:cNvPr>
          <p:cNvPicPr>
            <a:picLocks noChangeAspect="1"/>
          </p:cNvPicPr>
          <p:nvPr/>
        </p:nvPicPr>
        <p:blipFill rotWithShape="1">
          <a:blip r:embed="rId8">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id="{289F090A-BD8D-4602-B8B4-10C967BE47D1}"/>
              </a:ext>
            </a:extLst>
          </p:cNvPr>
          <p:cNvPicPr>
            <a:picLocks noChangeAspect="1"/>
          </p:cNvPicPr>
          <p:nvPr/>
        </p:nvPicPr>
        <p:blipFill rotWithShape="1">
          <a:blip r:embed="rId9">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id="{93BEA5DB-D495-44BD-8AEB-DFEC5D42D999}"/>
              </a:ext>
            </a:extLst>
          </p:cNvPr>
          <p:cNvPicPr>
            <a:picLocks noChangeAspect="1"/>
          </p:cNvPicPr>
          <p:nvPr/>
        </p:nvPicPr>
        <p:blipFill rotWithShape="1">
          <a:blip r:embed="rId10">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id="{82B027B2-3C90-445F-9FF3-7E6EB3B8F963}"/>
              </a:ext>
            </a:extLst>
          </p:cNvPr>
          <p:cNvPicPr>
            <a:picLocks noChangeAspect="1"/>
          </p:cNvPicPr>
          <p:nvPr/>
        </p:nvPicPr>
        <p:blipFill rotWithShape="1">
          <a:blip r:embed="rId11">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id="{1B69144F-614D-4B86-9E44-757232C32D4E}"/>
              </a:ext>
            </a:extLst>
          </p:cNvPr>
          <p:cNvPicPr>
            <a:picLocks noChangeAspect="1"/>
          </p:cNvPicPr>
          <p:nvPr/>
        </p:nvPicPr>
        <p:blipFill rotWithShape="1">
          <a:blip r:embed="rId12">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id="{ED7F3666-3AE5-4D7F-9FB8-6EAD1DC3D0D8}"/>
              </a:ext>
            </a:extLst>
          </p:cNvPr>
          <p:cNvPicPr>
            <a:picLocks noChangeAspect="1"/>
          </p:cNvPicPr>
          <p:nvPr/>
        </p:nvPicPr>
        <p:blipFill rotWithShape="1">
          <a:blip r:embed="rId13">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id="{39A879E1-AE47-4F09-8554-8681DFB4EC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id="{377B4A28-8CFE-45E7-BE2B-E079505027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id="{2D9E4EF1-9D5F-4D9E-AA3F-30A9C1D0E7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id="{9FEA00D9-8D3B-44ED-89C3-D56D77427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id="{4DB46358-2662-4ABD-87FC-73D189E4D3F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id="{30C6EB5B-C846-428D-B1A8-869790D881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id="{CA40BBE9-6056-421E-8A1F-CA5742B121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id="{BE2AB95F-D982-4DA7-BE14-D764FA3A23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id="{EF79CA6B-514D-4CF3-806D-EE6EE2769E2C}"/>
              </a:ext>
            </a:extLst>
          </p:cNvPr>
          <p:cNvPicPr>
            <a:picLocks noChangeAspect="1"/>
          </p:cNvPicPr>
          <p:nvPr/>
        </p:nvPicPr>
        <p:blipFill rotWithShape="1">
          <a:blip r:embed="rId22">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id="{81E479D5-0DC0-4B25-98A0-F5AE8EF4E9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id="{B148A800-DED4-4AC3-A685-179B8B992931}"/>
              </a:ext>
            </a:extLst>
          </p:cNvPr>
          <p:cNvPicPr>
            <a:picLocks noChangeAspect="1"/>
          </p:cNvPicPr>
          <p:nvPr/>
        </p:nvPicPr>
        <p:blipFill rotWithShape="1">
          <a:blip r:embed="rId24">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id="{8E3702BD-A37A-485B-BC30-D09712307C91}"/>
              </a:ext>
            </a:extLst>
          </p:cNvPr>
          <p:cNvPicPr>
            <a:picLocks noChangeAspect="1"/>
          </p:cNvPicPr>
          <p:nvPr/>
        </p:nvPicPr>
        <p:blipFill rotWithShape="1">
          <a:blip r:embed="rId25">
            <a:extLst>
              <a:ext uri="{28A0092B-C50C-407E-A947-70E740481C1C}">
                <a14:useLocalDpi xmlns:a14="http://schemas.microsoft.com/office/drawing/2010/main" val="0"/>
              </a:ext>
            </a:extLst>
          </a:blip>
          <a:srcRect l="14549" t="15408" r="12998" b="12175"/>
          <a:stretch/>
        </p:blipFill>
        <p:spPr>
          <a:xfrm>
            <a:off x="6300112" y="2116910"/>
            <a:ext cx="1047055" cy="1071779"/>
          </a:xfrm>
          <a:prstGeom prst="rect">
            <a:avLst/>
          </a:prstGeom>
        </p:spPr>
      </p:pic>
      <p:pic>
        <p:nvPicPr>
          <p:cNvPr id="68" name="Picture 67">
            <a:extLst>
              <a:ext uri="{FF2B5EF4-FFF2-40B4-BE49-F238E27FC236}">
                <a16:creationId xmlns:a16="http://schemas.microsoft.com/office/drawing/2014/main" id="{BDFE8DD0-2DB9-4C7A-ACE3-3720A53409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id="{AE46AA31-7A82-4662-969F-E04711EEA490}"/>
              </a:ext>
            </a:extLst>
          </p:cNvPr>
          <p:cNvPicPr>
            <a:picLocks noChangeAspect="1"/>
          </p:cNvPicPr>
          <p:nvPr/>
        </p:nvPicPr>
        <p:blipFill rotWithShape="1">
          <a:blip r:embed="rId27">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id="{80F181A3-7786-4F6D-95FE-E73458AC1C01}"/>
              </a:ext>
            </a:extLst>
          </p:cNvPr>
          <p:cNvPicPr>
            <a:picLocks noChangeAspect="1"/>
          </p:cNvPicPr>
          <p:nvPr/>
        </p:nvPicPr>
        <p:blipFill rotWithShape="1">
          <a:blip r:embed="rId28">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spTree>
    <p:extLst>
      <p:ext uri="{BB962C8B-B14F-4D97-AF65-F5344CB8AC3E}">
        <p14:creationId xmlns:p14="http://schemas.microsoft.com/office/powerpoint/2010/main" val="3693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E4F0-AEE5-4FE5-A571-D83398EA0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B1C3FA-D6DB-4AE3-BDD7-2D0DBEC353CE}"/>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BA06CFA4-E406-44C3-BA87-AA21493B579B}"/>
              </a:ext>
            </a:extLst>
          </p:cNvPr>
          <p:cNvSpPr/>
          <p:nvPr/>
        </p:nvSpPr>
        <p:spPr>
          <a:xfrm>
            <a:off x="0" y="0"/>
            <a:ext cx="12191999" cy="6858000"/>
          </a:xfrm>
          <a:prstGeom prst="rect">
            <a:avLst/>
          </a:prstGeom>
          <a:solidFill>
            <a:srgbClr val="131313"/>
          </a:solidFill>
          <a:ln>
            <a:solidFill>
              <a:srgbClr val="1D1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CB236C-57D5-43D7-B743-1072E6781DE2}"/>
              </a:ext>
            </a:extLst>
          </p:cNvPr>
          <p:cNvPicPr>
            <a:picLocks noChangeAspect="1"/>
          </p:cNvPicPr>
          <p:nvPr/>
        </p:nvPicPr>
        <p:blipFill rotWithShape="1">
          <a:blip r:embed="rId2">
            <a:extLst>
              <a:ext uri="{28A0092B-C50C-407E-A947-70E740481C1C}">
                <a14:useLocalDpi xmlns:a14="http://schemas.microsoft.com/office/drawing/2010/main" val="0"/>
              </a:ext>
            </a:extLst>
          </a:blip>
          <a:srcRect l="40376" t="81566" r="39661" b="3616"/>
          <a:stretch/>
        </p:blipFill>
        <p:spPr>
          <a:xfrm>
            <a:off x="5369986" y="5519820"/>
            <a:ext cx="770115" cy="1016271"/>
          </a:xfrm>
          <a:prstGeom prst="rect">
            <a:avLst/>
          </a:prstGeom>
          <a:ln>
            <a:solidFill>
              <a:srgbClr val="1D1D1D"/>
            </a:solidFill>
          </a:ln>
        </p:spPr>
      </p:pic>
      <p:sp>
        <p:nvSpPr>
          <p:cNvPr id="6" name="Flowchart: Terminator 5">
            <a:extLst>
              <a:ext uri="{FF2B5EF4-FFF2-40B4-BE49-F238E27FC236}">
                <a16:creationId xmlns:a16="http://schemas.microsoft.com/office/drawing/2014/main" id="{1DC2AA5F-9AD8-4D8C-A22F-BD95008F525C}"/>
              </a:ext>
            </a:extLst>
          </p:cNvPr>
          <p:cNvSpPr/>
          <p:nvPr/>
        </p:nvSpPr>
        <p:spPr>
          <a:xfrm>
            <a:off x="3827929" y="315287"/>
            <a:ext cx="3854228" cy="1204831"/>
          </a:xfrm>
          <a:prstGeom prst="flowChartTerminator">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8AAE76-42A7-4277-BEAC-725B4D6CE94F}"/>
              </a:ext>
            </a:extLst>
          </p:cNvPr>
          <p:cNvSpPr txBox="1"/>
          <p:nvPr/>
        </p:nvSpPr>
        <p:spPr>
          <a:xfrm>
            <a:off x="5024014" y="750718"/>
            <a:ext cx="2788743" cy="369332"/>
          </a:xfrm>
          <a:prstGeom prst="rect">
            <a:avLst/>
          </a:prstGeom>
          <a:noFill/>
        </p:spPr>
        <p:txBody>
          <a:bodyPr wrap="square" rtlCol="0">
            <a:spAutoFit/>
          </a:bodyPr>
          <a:lstStyle/>
          <a:p>
            <a:r>
              <a:rPr lang="en-US" b="1"/>
              <a:t>KẾT THÚC THUYẾT TRÌNH</a:t>
            </a:r>
          </a:p>
        </p:txBody>
      </p:sp>
      <p:sp>
        <p:nvSpPr>
          <p:cNvPr id="8" name="Oval 7">
            <a:extLst>
              <a:ext uri="{FF2B5EF4-FFF2-40B4-BE49-F238E27FC236}">
                <a16:creationId xmlns:a16="http://schemas.microsoft.com/office/drawing/2014/main" id="{429AC7B8-AE71-4A5D-A174-9CF86A3894B5}"/>
              </a:ext>
            </a:extLst>
          </p:cNvPr>
          <p:cNvSpPr/>
          <p:nvPr/>
        </p:nvSpPr>
        <p:spPr>
          <a:xfrm>
            <a:off x="3867066" y="366570"/>
            <a:ext cx="1131841" cy="113762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61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2.59259E-6 L 0.21406 -0.00046 " pathEditMode="relative" rAng="0" ptsTypes="AA">
                                      <p:cBhvr>
                                        <p:cTn id="6" dur="1000" fill="hold"/>
                                        <p:tgtEl>
                                          <p:spTgt spid="8"/>
                                        </p:tgtEl>
                                        <p:attrNameLst>
                                          <p:attrName>ppt_x</p:attrName>
                                          <p:attrName>ppt_y</p:attrName>
                                        </p:attrNameLst>
                                      </p:cBhvr>
                                      <p:rCtr x="107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42AE5B-5526-49C0-BC8E-51CB873DB0F5}"/>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EF4C8D-FB9B-471B-BEEB-6C40D2FFDFCB}"/>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5401407" y="1587011"/>
            <a:ext cx="1389186" cy="1591408"/>
          </a:xfrm>
          <a:prstGeom prst="rect">
            <a:avLst/>
          </a:prstGeom>
        </p:spPr>
      </p:pic>
      <p:sp>
        <p:nvSpPr>
          <p:cNvPr id="6" name="TextBox 5">
            <a:extLst>
              <a:ext uri="{FF2B5EF4-FFF2-40B4-BE49-F238E27FC236}">
                <a16:creationId xmlns:a16="http://schemas.microsoft.com/office/drawing/2014/main" id="{4230167D-BADC-4AB2-AF76-C11B08F0A84D}"/>
              </a:ext>
            </a:extLst>
          </p:cNvPr>
          <p:cNvSpPr txBox="1"/>
          <p:nvPr/>
        </p:nvSpPr>
        <p:spPr>
          <a:xfrm>
            <a:off x="1969477" y="3178419"/>
            <a:ext cx="10814538" cy="1107996"/>
          </a:xfrm>
          <a:prstGeom prst="rect">
            <a:avLst/>
          </a:prstGeom>
          <a:noFill/>
        </p:spPr>
        <p:txBody>
          <a:bodyPr wrap="square" rtlCol="0">
            <a:spAutoFit/>
          </a:bodyPr>
          <a:lstStyle/>
          <a:p>
            <a:r>
              <a:rPr lang="en-US" sz="6600" b="1">
                <a:solidFill>
                  <a:schemeClr val="bg1"/>
                </a:solidFill>
                <a:latin typeface="+mj-lt"/>
              </a:rPr>
              <a:t>THANKS FOR WATCHING!</a:t>
            </a:r>
          </a:p>
        </p:txBody>
      </p:sp>
    </p:spTree>
    <p:extLst>
      <p:ext uri="{BB962C8B-B14F-4D97-AF65-F5344CB8AC3E}">
        <p14:creationId xmlns:p14="http://schemas.microsoft.com/office/powerpoint/2010/main" val="225085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1F39F3-610D-4164-96C6-CEE13CCE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1496"/>
            <a:ext cx="12192001" cy="6858000"/>
          </a:xfrm>
          <a:prstGeom prst="rect">
            <a:avLst/>
          </a:prstGeom>
        </p:spPr>
      </p:pic>
      <p:pic>
        <p:nvPicPr>
          <p:cNvPr id="12" name="Picture 11">
            <a:extLst>
              <a:ext uri="{FF2B5EF4-FFF2-40B4-BE49-F238E27FC236}">
                <a16:creationId xmlns:a16="http://schemas.microsoft.com/office/drawing/2014/main" id="{252E491D-EB15-42EE-847D-003F52942FC5}"/>
              </a:ext>
            </a:extLst>
          </p:cNvPr>
          <p:cNvPicPr>
            <a:picLocks noChangeAspect="1"/>
          </p:cNvPicPr>
          <p:nvPr/>
        </p:nvPicPr>
        <p:blipFill rotWithShape="1">
          <a:blip r:embed="rId3">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cxnSp>
        <p:nvCxnSpPr>
          <p:cNvPr id="14" name="Straight Connector 13">
            <a:extLst>
              <a:ext uri="{FF2B5EF4-FFF2-40B4-BE49-F238E27FC236}">
                <a16:creationId xmlns:a16="http://schemas.microsoft.com/office/drawing/2014/main" id="{7CC53A10-1994-4CB6-9B32-A6A0E2D6AA88}"/>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0E54B39-1B66-4899-9156-4EA820874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sp>
        <p:nvSpPr>
          <p:cNvPr id="18" name="Oval 17">
            <a:extLst>
              <a:ext uri="{FF2B5EF4-FFF2-40B4-BE49-F238E27FC236}">
                <a16:creationId xmlns:a16="http://schemas.microsoft.com/office/drawing/2014/main" id="{B3D506C6-0B1F-4EE2-8D06-69464ECE78C1}"/>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511B07E-53E3-441B-9C6F-FE430237B10F}"/>
              </a:ext>
            </a:extLst>
          </p:cNvPr>
          <p:cNvSpPr txBox="1"/>
          <p:nvPr/>
        </p:nvSpPr>
        <p:spPr>
          <a:xfrm>
            <a:off x="793878" y="1385634"/>
            <a:ext cx="2139822" cy="400110"/>
          </a:xfrm>
          <a:prstGeom prst="rect">
            <a:avLst/>
          </a:prstGeom>
          <a:solidFill>
            <a:srgbClr val="1A1A1D"/>
          </a:solidFill>
        </p:spPr>
        <p:txBody>
          <a:bodyPr wrap="square" rtlCol="0">
            <a:spAutoFit/>
          </a:bodyPr>
          <a:lstStyle/>
          <a:p>
            <a:r>
              <a:rPr lang="en-US" sz="2000" dirty="0">
                <a:solidFill>
                  <a:schemeClr val="bg1"/>
                </a:solidFill>
              </a:rPr>
              <a:t>NHÓM</a:t>
            </a:r>
            <a:r>
              <a:rPr lang="vi-VN" sz="2000" dirty="0">
                <a:solidFill>
                  <a:schemeClr val="bg1"/>
                </a:solidFill>
              </a:rPr>
              <a:t> </a:t>
            </a:r>
            <a:r>
              <a:rPr lang="vi-VN" sz="2000" dirty="0">
                <a:solidFill>
                  <a:schemeClr val="bg1"/>
                </a:solidFill>
                <a:latin typeface="Calibri" panose="020F0502020204030204" pitchFamily="34" charset="0"/>
                <a:cs typeface="Calibri" panose="020F0502020204030204" pitchFamily="34" charset="0"/>
              </a:rPr>
              <a:t>20120195</a:t>
            </a:r>
            <a:endParaRPr lang="en-US" sz="2000" dirty="0">
              <a:solidFill>
                <a:schemeClr val="bg1"/>
              </a:solidFill>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6CBE9E2-3ABB-4F8F-919D-D4360B753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 y="2145323"/>
            <a:ext cx="3750274" cy="4701426"/>
          </a:xfrm>
          <a:prstGeom prst="rect">
            <a:avLst/>
          </a:prstGeom>
        </p:spPr>
      </p:pic>
      <p:pic>
        <p:nvPicPr>
          <p:cNvPr id="22" name="Picture 21">
            <a:extLst>
              <a:ext uri="{FF2B5EF4-FFF2-40B4-BE49-F238E27FC236}">
                <a16:creationId xmlns:a16="http://schemas.microsoft.com/office/drawing/2014/main" id="{E4D13AB9-7ED0-47AC-9EFA-557A2A280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38355">
            <a:off x="-875778" y="6108406"/>
            <a:ext cx="889702" cy="1127791"/>
          </a:xfrm>
          <a:prstGeom prst="rect">
            <a:avLst/>
          </a:prstGeom>
        </p:spPr>
      </p:pic>
      <p:sp>
        <p:nvSpPr>
          <p:cNvPr id="23" name="Oval 22">
            <a:extLst>
              <a:ext uri="{FF2B5EF4-FFF2-40B4-BE49-F238E27FC236}">
                <a16:creationId xmlns:a16="http://schemas.microsoft.com/office/drawing/2014/main" id="{B935518D-8B1B-44B9-91FF-35478F726D67}"/>
              </a:ext>
            </a:extLst>
          </p:cNvPr>
          <p:cNvSpPr/>
          <p:nvPr/>
        </p:nvSpPr>
        <p:spPr>
          <a:xfrm>
            <a:off x="7994409" y="683796"/>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3888E1-18F8-41AB-AD0A-C135EA5DCF0E}"/>
              </a:ext>
            </a:extLst>
          </p:cNvPr>
          <p:cNvSpPr/>
          <p:nvPr/>
        </p:nvSpPr>
        <p:spPr>
          <a:xfrm>
            <a:off x="3783264" y="15874"/>
            <a:ext cx="8425230"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EEDDA7E-9FFF-4F69-B3F7-23E94A071474}"/>
              </a:ext>
            </a:extLst>
          </p:cNvPr>
          <p:cNvPicPr>
            <a:picLocks noChangeAspect="1"/>
          </p:cNvPicPr>
          <p:nvPr/>
        </p:nvPicPr>
        <p:blipFill rotWithShape="1">
          <a:blip r:embed="rId7">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pic>
        <p:nvPicPr>
          <p:cNvPr id="29" name="Picture 28">
            <a:extLst>
              <a:ext uri="{FF2B5EF4-FFF2-40B4-BE49-F238E27FC236}">
                <a16:creationId xmlns:a16="http://schemas.microsoft.com/office/drawing/2014/main" id="{9E7E79BC-1A78-4603-A7C1-6ACD8388079E}"/>
              </a:ext>
            </a:extLst>
          </p:cNvPr>
          <p:cNvPicPr>
            <a:picLocks noChangeAspect="1"/>
          </p:cNvPicPr>
          <p:nvPr/>
        </p:nvPicPr>
        <p:blipFill rotWithShape="1">
          <a:blip r:embed="rId8">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pic>
        <p:nvPicPr>
          <p:cNvPr id="31" name="Picture 30">
            <a:extLst>
              <a:ext uri="{FF2B5EF4-FFF2-40B4-BE49-F238E27FC236}">
                <a16:creationId xmlns:a16="http://schemas.microsoft.com/office/drawing/2014/main" id="{86D1E670-2A05-40A8-BAEF-F310A4728BAA}"/>
              </a:ext>
            </a:extLst>
          </p:cNvPr>
          <p:cNvPicPr>
            <a:picLocks noChangeAspect="1"/>
          </p:cNvPicPr>
          <p:nvPr/>
        </p:nvPicPr>
        <p:blipFill rotWithShape="1">
          <a:blip r:embed="rId9">
            <a:extLst>
              <a:ext uri="{28A0092B-C50C-407E-A947-70E740481C1C}">
                <a14:useLocalDpi xmlns:a14="http://schemas.microsoft.com/office/drawing/2010/main" val="0"/>
              </a:ext>
            </a:extLst>
          </a:blip>
          <a:srcRect t="41282"/>
          <a:stretch/>
        </p:blipFill>
        <p:spPr>
          <a:xfrm>
            <a:off x="7294061" y="284221"/>
            <a:ext cx="1466849" cy="399574"/>
          </a:xfrm>
          <a:prstGeom prst="rect">
            <a:avLst/>
          </a:prstGeom>
        </p:spPr>
      </p:pic>
      <p:pic>
        <p:nvPicPr>
          <p:cNvPr id="33" name="Picture 32">
            <a:extLst>
              <a:ext uri="{FF2B5EF4-FFF2-40B4-BE49-F238E27FC236}">
                <a16:creationId xmlns:a16="http://schemas.microsoft.com/office/drawing/2014/main" id="{22FC1093-6408-4297-A73E-EB71058D90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4838" y="790060"/>
            <a:ext cx="2712060" cy="1546546"/>
          </a:xfrm>
          <a:prstGeom prst="rect">
            <a:avLst/>
          </a:prstGeom>
        </p:spPr>
      </p:pic>
      <p:pic>
        <p:nvPicPr>
          <p:cNvPr id="35" name="Picture 34">
            <a:extLst>
              <a:ext uri="{FF2B5EF4-FFF2-40B4-BE49-F238E27FC236}">
                <a16:creationId xmlns:a16="http://schemas.microsoft.com/office/drawing/2014/main" id="{D0E3757F-E8D9-4886-B893-D74F5EF6D668}"/>
              </a:ext>
            </a:extLst>
          </p:cNvPr>
          <p:cNvPicPr>
            <a:picLocks noChangeAspect="1"/>
          </p:cNvPicPr>
          <p:nvPr/>
        </p:nvPicPr>
        <p:blipFill rotWithShape="1">
          <a:blip r:embed="rId11">
            <a:extLst>
              <a:ext uri="{28A0092B-C50C-407E-A947-70E740481C1C}">
                <a14:useLocalDpi xmlns:a14="http://schemas.microsoft.com/office/drawing/2010/main" val="0"/>
              </a:ext>
            </a:extLst>
          </a:blip>
          <a:srcRect r="38240"/>
          <a:stretch/>
        </p:blipFill>
        <p:spPr>
          <a:xfrm>
            <a:off x="3783264" y="2455355"/>
            <a:ext cx="2239467" cy="1720707"/>
          </a:xfrm>
          <a:prstGeom prst="rect">
            <a:avLst/>
          </a:prstGeom>
        </p:spPr>
      </p:pic>
      <p:pic>
        <p:nvPicPr>
          <p:cNvPr id="37" name="Picture 36">
            <a:extLst>
              <a:ext uri="{FF2B5EF4-FFF2-40B4-BE49-F238E27FC236}">
                <a16:creationId xmlns:a16="http://schemas.microsoft.com/office/drawing/2014/main" id="{83C9D8AC-EDAB-4628-9ADF-6CFB1F44FD60}"/>
              </a:ext>
            </a:extLst>
          </p:cNvPr>
          <p:cNvPicPr>
            <a:picLocks noChangeAspect="1"/>
          </p:cNvPicPr>
          <p:nvPr/>
        </p:nvPicPr>
        <p:blipFill rotWithShape="1">
          <a:blip r:embed="rId11">
            <a:extLst>
              <a:ext uri="{28A0092B-C50C-407E-A947-70E740481C1C}">
                <a14:useLocalDpi xmlns:a14="http://schemas.microsoft.com/office/drawing/2010/main" val="0"/>
              </a:ext>
            </a:extLst>
          </a:blip>
          <a:srcRect l="50619" r="36981"/>
          <a:stretch/>
        </p:blipFill>
        <p:spPr>
          <a:xfrm>
            <a:off x="6022731" y="2455355"/>
            <a:ext cx="6169268" cy="1720707"/>
          </a:xfrm>
          <a:prstGeom prst="rect">
            <a:avLst/>
          </a:prstGeom>
        </p:spPr>
      </p:pic>
      <p:pic>
        <p:nvPicPr>
          <p:cNvPr id="39" name="Picture 38">
            <a:extLst>
              <a:ext uri="{FF2B5EF4-FFF2-40B4-BE49-F238E27FC236}">
                <a16:creationId xmlns:a16="http://schemas.microsoft.com/office/drawing/2014/main" id="{D05275C0-24D4-40A6-A619-23A912793A37}"/>
              </a:ext>
            </a:extLst>
          </p:cNvPr>
          <p:cNvPicPr>
            <a:picLocks noChangeAspect="1"/>
          </p:cNvPicPr>
          <p:nvPr/>
        </p:nvPicPr>
        <p:blipFill rotWithShape="1">
          <a:blip r:embed="rId11">
            <a:extLst>
              <a:ext uri="{28A0092B-C50C-407E-A947-70E740481C1C}">
                <a14:useLocalDpi xmlns:a14="http://schemas.microsoft.com/office/drawing/2010/main" val="0"/>
              </a:ext>
            </a:extLst>
          </a:blip>
          <a:srcRect l="52072"/>
          <a:stretch/>
        </p:blipFill>
        <p:spPr>
          <a:xfrm>
            <a:off x="10464724" y="2465940"/>
            <a:ext cx="1727275" cy="1720707"/>
          </a:xfrm>
          <a:prstGeom prst="rect">
            <a:avLst/>
          </a:prstGeom>
        </p:spPr>
      </p:pic>
      <p:pic>
        <p:nvPicPr>
          <p:cNvPr id="41" name="Picture 40">
            <a:extLst>
              <a:ext uri="{FF2B5EF4-FFF2-40B4-BE49-F238E27FC236}">
                <a16:creationId xmlns:a16="http://schemas.microsoft.com/office/drawing/2014/main" id="{C7B0EDFF-59AD-44D8-8534-52F205C8EFD1}"/>
              </a:ext>
            </a:extLst>
          </p:cNvPr>
          <p:cNvPicPr>
            <a:picLocks noChangeAspect="1"/>
          </p:cNvPicPr>
          <p:nvPr/>
        </p:nvPicPr>
        <p:blipFill rotWithShape="1">
          <a:blip r:embed="rId12">
            <a:extLst>
              <a:ext uri="{28A0092B-C50C-407E-A947-70E740481C1C}">
                <a14:useLocalDpi xmlns:a14="http://schemas.microsoft.com/office/drawing/2010/main" val="0"/>
              </a:ext>
            </a:extLst>
          </a:blip>
          <a:srcRect r="39873"/>
          <a:stretch/>
        </p:blipFill>
        <p:spPr>
          <a:xfrm>
            <a:off x="3784354" y="4385539"/>
            <a:ext cx="2329231" cy="1849586"/>
          </a:xfrm>
          <a:prstGeom prst="rect">
            <a:avLst/>
          </a:prstGeom>
        </p:spPr>
      </p:pic>
      <p:pic>
        <p:nvPicPr>
          <p:cNvPr id="43" name="Picture 42">
            <a:extLst>
              <a:ext uri="{FF2B5EF4-FFF2-40B4-BE49-F238E27FC236}">
                <a16:creationId xmlns:a16="http://schemas.microsoft.com/office/drawing/2014/main" id="{8C6B5699-7FF7-4249-B637-C7987AA9578D}"/>
              </a:ext>
            </a:extLst>
          </p:cNvPr>
          <p:cNvPicPr>
            <a:picLocks noChangeAspect="1"/>
          </p:cNvPicPr>
          <p:nvPr/>
        </p:nvPicPr>
        <p:blipFill rotWithShape="1">
          <a:blip r:embed="rId11">
            <a:extLst>
              <a:ext uri="{28A0092B-C50C-407E-A947-70E740481C1C}">
                <a14:useLocalDpi xmlns:a14="http://schemas.microsoft.com/office/drawing/2010/main" val="0"/>
              </a:ext>
            </a:extLst>
          </a:blip>
          <a:srcRect l="50000" r="36960"/>
          <a:stretch/>
        </p:blipFill>
        <p:spPr>
          <a:xfrm>
            <a:off x="6112493" y="4396124"/>
            <a:ext cx="6096001" cy="1849585"/>
          </a:xfrm>
          <a:prstGeom prst="rect">
            <a:avLst/>
          </a:prstGeom>
        </p:spPr>
      </p:pic>
      <p:pic>
        <p:nvPicPr>
          <p:cNvPr id="47" name="Picture 46">
            <a:extLst>
              <a:ext uri="{FF2B5EF4-FFF2-40B4-BE49-F238E27FC236}">
                <a16:creationId xmlns:a16="http://schemas.microsoft.com/office/drawing/2014/main" id="{A654A2CE-7CA9-48AD-BA2D-04E9A7AE0E3F}"/>
              </a:ext>
            </a:extLst>
          </p:cNvPr>
          <p:cNvPicPr>
            <a:picLocks noChangeAspect="1"/>
          </p:cNvPicPr>
          <p:nvPr/>
        </p:nvPicPr>
        <p:blipFill rotWithShape="1">
          <a:blip r:embed="rId12">
            <a:extLst>
              <a:ext uri="{28A0092B-C50C-407E-A947-70E740481C1C}">
                <a14:useLocalDpi xmlns:a14="http://schemas.microsoft.com/office/drawing/2010/main" val="0"/>
              </a:ext>
            </a:extLst>
          </a:blip>
          <a:srcRect l="59340"/>
          <a:stretch/>
        </p:blipFill>
        <p:spPr>
          <a:xfrm>
            <a:off x="10605171" y="4378547"/>
            <a:ext cx="1575111" cy="1849586"/>
          </a:xfrm>
          <a:prstGeom prst="rect">
            <a:avLst/>
          </a:prstGeom>
        </p:spPr>
      </p:pic>
      <p:pic>
        <p:nvPicPr>
          <p:cNvPr id="49" name="Picture 48">
            <a:extLst>
              <a:ext uri="{FF2B5EF4-FFF2-40B4-BE49-F238E27FC236}">
                <a16:creationId xmlns:a16="http://schemas.microsoft.com/office/drawing/2014/main" id="{E43383C8-8E1F-4312-B24D-6E6525CACA5C}"/>
              </a:ext>
            </a:extLst>
          </p:cNvPr>
          <p:cNvPicPr>
            <a:picLocks noChangeAspect="1"/>
          </p:cNvPicPr>
          <p:nvPr/>
        </p:nvPicPr>
        <p:blipFill rotWithShape="1">
          <a:blip r:embed="rId13">
            <a:extLst>
              <a:ext uri="{28A0092B-C50C-407E-A947-70E740481C1C}">
                <a14:useLocalDpi xmlns:a14="http://schemas.microsoft.com/office/drawing/2010/main" val="0"/>
              </a:ext>
            </a:extLst>
          </a:blip>
          <a:srcRect t="11681" r="9371" b="20723"/>
          <a:stretch/>
        </p:blipFill>
        <p:spPr>
          <a:xfrm>
            <a:off x="6491570" y="6457908"/>
            <a:ext cx="2933076" cy="383980"/>
          </a:xfrm>
          <a:prstGeom prst="rect">
            <a:avLst/>
          </a:prstGeom>
        </p:spPr>
      </p:pic>
      <p:pic>
        <p:nvPicPr>
          <p:cNvPr id="51" name="Picture 50">
            <a:extLst>
              <a:ext uri="{FF2B5EF4-FFF2-40B4-BE49-F238E27FC236}">
                <a16:creationId xmlns:a16="http://schemas.microsoft.com/office/drawing/2014/main" id="{09FBBD87-FC50-4FAB-A2EB-B76AFF4E17F1}"/>
              </a:ext>
            </a:extLst>
          </p:cNvPr>
          <p:cNvPicPr>
            <a:picLocks noChangeAspect="1"/>
          </p:cNvPicPr>
          <p:nvPr/>
        </p:nvPicPr>
        <p:blipFill rotWithShape="1">
          <a:blip r:embed="rId13">
            <a:extLst>
              <a:ext uri="{28A0092B-C50C-407E-A947-70E740481C1C}">
                <a14:useLocalDpi xmlns:a14="http://schemas.microsoft.com/office/drawing/2010/main" val="0"/>
              </a:ext>
            </a:extLst>
          </a:blip>
          <a:srcRect l="62012" t="16293" r="5869" b="27247"/>
          <a:stretch/>
        </p:blipFill>
        <p:spPr>
          <a:xfrm>
            <a:off x="9148778" y="6448194"/>
            <a:ext cx="3031504" cy="405752"/>
          </a:xfrm>
          <a:prstGeom prst="rect">
            <a:avLst/>
          </a:prstGeom>
        </p:spPr>
      </p:pic>
      <p:pic>
        <p:nvPicPr>
          <p:cNvPr id="52" name="Picture 51">
            <a:extLst>
              <a:ext uri="{FF2B5EF4-FFF2-40B4-BE49-F238E27FC236}">
                <a16:creationId xmlns:a16="http://schemas.microsoft.com/office/drawing/2014/main" id="{EFBF60EC-5327-473B-B835-3BCD87259533}"/>
              </a:ext>
            </a:extLst>
          </p:cNvPr>
          <p:cNvPicPr>
            <a:picLocks noChangeAspect="1"/>
          </p:cNvPicPr>
          <p:nvPr/>
        </p:nvPicPr>
        <p:blipFill rotWithShape="1">
          <a:blip r:embed="rId13">
            <a:extLst>
              <a:ext uri="{28A0092B-C50C-407E-A947-70E740481C1C}">
                <a14:useLocalDpi xmlns:a14="http://schemas.microsoft.com/office/drawing/2010/main" val="0"/>
              </a:ext>
            </a:extLst>
          </a:blip>
          <a:srcRect l="62012" t="16293" r="5869" b="27247"/>
          <a:stretch/>
        </p:blipFill>
        <p:spPr>
          <a:xfrm>
            <a:off x="3783264" y="6455186"/>
            <a:ext cx="3015008" cy="405752"/>
          </a:xfrm>
          <a:prstGeom prst="rect">
            <a:avLst/>
          </a:prstGeom>
        </p:spPr>
      </p:pic>
      <p:pic>
        <p:nvPicPr>
          <p:cNvPr id="53" name="Picture 52">
            <a:extLst>
              <a:ext uri="{FF2B5EF4-FFF2-40B4-BE49-F238E27FC236}">
                <a16:creationId xmlns:a16="http://schemas.microsoft.com/office/drawing/2014/main" id="{421DF61C-70C1-4788-9D63-E61CCCCE592B}"/>
              </a:ext>
            </a:extLst>
          </p:cNvPr>
          <p:cNvPicPr>
            <a:picLocks noChangeAspect="1"/>
          </p:cNvPicPr>
          <p:nvPr/>
        </p:nvPicPr>
        <p:blipFill rotWithShape="1">
          <a:blip r:embed="rId7">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54" name="Picture 53">
            <a:extLst>
              <a:ext uri="{FF2B5EF4-FFF2-40B4-BE49-F238E27FC236}">
                <a16:creationId xmlns:a16="http://schemas.microsoft.com/office/drawing/2014/main" id="{0CD3C099-7F43-43BF-85A4-54F70BA8BB91}"/>
              </a:ext>
            </a:extLst>
          </p:cNvPr>
          <p:cNvPicPr>
            <a:picLocks noChangeAspect="1"/>
          </p:cNvPicPr>
          <p:nvPr/>
        </p:nvPicPr>
        <p:blipFill rotWithShape="1">
          <a:blip r:embed="rId14">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2" name="Rectangle 1">
            <a:extLst>
              <a:ext uri="{FF2B5EF4-FFF2-40B4-BE49-F238E27FC236}">
                <a16:creationId xmlns:a16="http://schemas.microsoft.com/office/drawing/2014/main" id="{F0E0A9A7-CDA8-4EDC-BBC9-867CE800170B}"/>
              </a:ext>
            </a:extLst>
          </p:cNvPr>
          <p:cNvSpPr/>
          <p:nvPr/>
        </p:nvSpPr>
        <p:spPr>
          <a:xfrm>
            <a:off x="8374879" y="1785744"/>
            <a:ext cx="208615" cy="2628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4F65C-8635-4D1E-9707-443169C6BD56}"/>
              </a:ext>
            </a:extLst>
          </p:cNvPr>
          <p:cNvSpPr/>
          <p:nvPr/>
        </p:nvSpPr>
        <p:spPr>
          <a:xfrm>
            <a:off x="7622849" y="1785744"/>
            <a:ext cx="752030" cy="2628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A66C287-D6BC-4184-BFFF-CE91F4EFBE66}"/>
              </a:ext>
            </a:extLst>
          </p:cNvPr>
          <p:cNvSpPr txBox="1"/>
          <p:nvPr/>
        </p:nvSpPr>
        <p:spPr>
          <a:xfrm>
            <a:off x="7172091" y="1709206"/>
            <a:ext cx="901513" cy="369332"/>
          </a:xfrm>
          <a:prstGeom prst="rect">
            <a:avLst/>
          </a:prstGeom>
          <a:noFill/>
        </p:spPr>
        <p:txBody>
          <a:bodyPr wrap="square">
            <a:spAutoFit/>
          </a:bodyPr>
          <a:lstStyle/>
          <a:p>
            <a:r>
              <a:rPr lang="en-US" sz="1800" dirty="0">
                <a:solidFill>
                  <a:schemeClr val="bg1"/>
                </a:solidFill>
                <a:latin typeface="Time s New Roman"/>
              </a:rPr>
              <a:t>NHÓM</a:t>
            </a:r>
            <a:endParaRPr lang="vi-VN" sz="1800" dirty="0">
              <a:solidFill>
                <a:schemeClr val="bg1"/>
              </a:solidFill>
              <a:latin typeface="Time s New Roman"/>
            </a:endParaRPr>
          </a:p>
        </p:txBody>
      </p:sp>
      <p:sp>
        <p:nvSpPr>
          <p:cNvPr id="34" name="TextBox 33">
            <a:extLst>
              <a:ext uri="{FF2B5EF4-FFF2-40B4-BE49-F238E27FC236}">
                <a16:creationId xmlns:a16="http://schemas.microsoft.com/office/drawing/2014/main" id="{25D0D2D4-DFAB-41BE-83F3-BF37CFAFD0DC}"/>
              </a:ext>
            </a:extLst>
          </p:cNvPr>
          <p:cNvSpPr txBox="1"/>
          <p:nvPr/>
        </p:nvSpPr>
        <p:spPr>
          <a:xfrm>
            <a:off x="7949313" y="1702534"/>
            <a:ext cx="1202821" cy="369332"/>
          </a:xfrm>
          <a:prstGeom prst="rect">
            <a:avLst/>
          </a:prstGeom>
          <a:noFill/>
        </p:spPr>
        <p:txBody>
          <a:bodyPr wrap="square">
            <a:spAutoFit/>
          </a:bodyPr>
          <a:lstStyle/>
          <a:p>
            <a:r>
              <a:rPr lang="vi-VN" sz="1800" dirty="0">
                <a:solidFill>
                  <a:schemeClr val="bg1"/>
                </a:solidFill>
                <a:latin typeface="+mj-lt"/>
              </a:rPr>
              <a:t>20120195</a:t>
            </a:r>
            <a:endParaRPr lang="en-US" sz="1800" dirty="0">
              <a:solidFill>
                <a:schemeClr val="bg1"/>
              </a:solidFill>
              <a:latin typeface="+mj-lt"/>
            </a:endParaRPr>
          </a:p>
        </p:txBody>
      </p:sp>
      <p:sp>
        <p:nvSpPr>
          <p:cNvPr id="3" name="Rectangle 2">
            <a:extLst>
              <a:ext uri="{FF2B5EF4-FFF2-40B4-BE49-F238E27FC236}">
                <a16:creationId xmlns:a16="http://schemas.microsoft.com/office/drawing/2014/main" id="{19B385E4-5FB0-4AAB-90B3-4BFA7093844D}"/>
              </a:ext>
            </a:extLst>
          </p:cNvPr>
          <p:cNvSpPr/>
          <p:nvPr/>
        </p:nvSpPr>
        <p:spPr>
          <a:xfrm>
            <a:off x="10605171" y="5924550"/>
            <a:ext cx="1215354" cy="20955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28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54167E-6 3.33333E-6 L 0.20339 -0.62894 " pathEditMode="relative" rAng="0" ptsTypes="AA">
                                      <p:cBhvr>
                                        <p:cTn id="6" dur="1000" fill="hold"/>
                                        <p:tgtEl>
                                          <p:spTgt spid="22"/>
                                        </p:tgtEl>
                                        <p:attrNameLst>
                                          <p:attrName>ppt_x</p:attrName>
                                          <p:attrName>ppt_y</p:attrName>
                                        </p:attrNameLst>
                                      </p:cBhvr>
                                      <p:rCtr x="10169" y="-31458"/>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32">
                                            <p:txEl>
                                              <p:pRg st="0" end="0"/>
                                            </p:txEl>
                                          </p:spTgt>
                                        </p:tgtEl>
                                        <p:attrNameLst>
                                          <p:attrName>style.visibility</p:attrName>
                                        </p:attrNameLst>
                                      </p:cBhvr>
                                      <p:to>
                                        <p:strVal val="visible"/>
                                      </p:to>
                                    </p:set>
                                    <p:animEffect transition="in" filter="fade">
                                      <p:cBhvr>
                                        <p:cTn id="49" dur="500"/>
                                        <p:tgtEl>
                                          <p:spTgt spid="32">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1F39F3-610D-4164-96C6-CEE13CCE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1075"/>
            <a:ext cx="12192001" cy="6858000"/>
          </a:xfrm>
          <a:prstGeom prst="rect">
            <a:avLst/>
          </a:prstGeom>
        </p:spPr>
      </p:pic>
      <p:pic>
        <p:nvPicPr>
          <p:cNvPr id="12" name="Picture 11">
            <a:extLst>
              <a:ext uri="{FF2B5EF4-FFF2-40B4-BE49-F238E27FC236}">
                <a16:creationId xmlns:a16="http://schemas.microsoft.com/office/drawing/2014/main" id="{252E491D-EB15-42EE-847D-003F52942FC5}"/>
              </a:ext>
            </a:extLst>
          </p:cNvPr>
          <p:cNvPicPr>
            <a:picLocks noChangeAspect="1"/>
          </p:cNvPicPr>
          <p:nvPr/>
        </p:nvPicPr>
        <p:blipFill rotWithShape="1">
          <a:blip r:embed="rId3">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cxnSp>
        <p:nvCxnSpPr>
          <p:cNvPr id="14" name="Straight Connector 13">
            <a:extLst>
              <a:ext uri="{FF2B5EF4-FFF2-40B4-BE49-F238E27FC236}">
                <a16:creationId xmlns:a16="http://schemas.microsoft.com/office/drawing/2014/main" id="{7CC53A10-1994-4CB6-9B32-A6A0E2D6AA88}"/>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0E54B39-1B66-4899-9156-4EA820874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sp>
        <p:nvSpPr>
          <p:cNvPr id="18" name="Oval 17">
            <a:extLst>
              <a:ext uri="{FF2B5EF4-FFF2-40B4-BE49-F238E27FC236}">
                <a16:creationId xmlns:a16="http://schemas.microsoft.com/office/drawing/2014/main" id="{B3D506C6-0B1F-4EE2-8D06-69464ECE78C1}"/>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511B07E-53E3-441B-9C6F-FE430237B10F}"/>
              </a:ext>
            </a:extLst>
          </p:cNvPr>
          <p:cNvSpPr txBox="1"/>
          <p:nvPr/>
        </p:nvSpPr>
        <p:spPr>
          <a:xfrm>
            <a:off x="766216" y="1385634"/>
            <a:ext cx="2205584" cy="400110"/>
          </a:xfrm>
          <a:prstGeom prst="rect">
            <a:avLst/>
          </a:prstGeom>
          <a:solidFill>
            <a:srgbClr val="1A1A1D"/>
          </a:solidFill>
        </p:spPr>
        <p:txBody>
          <a:bodyPr wrap="square" rtlCol="0">
            <a:spAutoFit/>
          </a:bodyPr>
          <a:lstStyle/>
          <a:p>
            <a:r>
              <a:rPr lang="en-US" sz="2000" dirty="0">
                <a:solidFill>
                  <a:schemeClr val="bg1"/>
                </a:solidFill>
              </a:rPr>
              <a:t>NHÓM </a:t>
            </a:r>
            <a:r>
              <a:rPr lang="vi-VN" sz="2000" dirty="0">
                <a:solidFill>
                  <a:schemeClr val="bg1"/>
                </a:solidFill>
                <a:latin typeface="Calibri" panose="020F0502020204030204" pitchFamily="34" charset="0"/>
                <a:cs typeface="Calibri" panose="020F0502020204030204" pitchFamily="34" charset="0"/>
              </a:rPr>
              <a:t>20120195</a:t>
            </a:r>
            <a:endParaRPr lang="en-US" sz="2000" dirty="0">
              <a:solidFill>
                <a:schemeClr val="bg1"/>
              </a:solidFill>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6CBE9E2-3ABB-4F8F-919D-D4360B753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sp>
        <p:nvSpPr>
          <p:cNvPr id="23" name="Oval 22">
            <a:extLst>
              <a:ext uri="{FF2B5EF4-FFF2-40B4-BE49-F238E27FC236}">
                <a16:creationId xmlns:a16="http://schemas.microsoft.com/office/drawing/2014/main" id="{B935518D-8B1B-44B9-91FF-35478F726D67}"/>
              </a:ext>
            </a:extLst>
          </p:cNvPr>
          <p:cNvSpPr/>
          <p:nvPr/>
        </p:nvSpPr>
        <p:spPr>
          <a:xfrm>
            <a:off x="7994409" y="683796"/>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3888E1-18F8-41AB-AD0A-C135EA5DCF0E}"/>
              </a:ext>
            </a:extLst>
          </p:cNvPr>
          <p:cNvSpPr/>
          <p:nvPr/>
        </p:nvSpPr>
        <p:spPr>
          <a:xfrm>
            <a:off x="3783264" y="15874"/>
            <a:ext cx="8425230"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EEDDA7E-9FFF-4F69-B3F7-23E94A071474}"/>
              </a:ext>
            </a:extLst>
          </p:cNvPr>
          <p:cNvPicPr>
            <a:picLocks noChangeAspect="1"/>
          </p:cNvPicPr>
          <p:nvPr/>
        </p:nvPicPr>
        <p:blipFill rotWithShape="1">
          <a:blip r:embed="rId6">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pic>
        <p:nvPicPr>
          <p:cNvPr id="29" name="Picture 28">
            <a:extLst>
              <a:ext uri="{FF2B5EF4-FFF2-40B4-BE49-F238E27FC236}">
                <a16:creationId xmlns:a16="http://schemas.microsoft.com/office/drawing/2014/main" id="{9E7E79BC-1A78-4603-A7C1-6ACD8388079E}"/>
              </a:ext>
            </a:extLst>
          </p:cNvPr>
          <p:cNvPicPr>
            <a:picLocks noChangeAspect="1"/>
          </p:cNvPicPr>
          <p:nvPr/>
        </p:nvPicPr>
        <p:blipFill rotWithShape="1">
          <a:blip r:embed="rId7">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pic>
        <p:nvPicPr>
          <p:cNvPr id="31" name="Picture 30">
            <a:extLst>
              <a:ext uri="{FF2B5EF4-FFF2-40B4-BE49-F238E27FC236}">
                <a16:creationId xmlns:a16="http://schemas.microsoft.com/office/drawing/2014/main" id="{86D1E670-2A05-40A8-BAEF-F310A4728BAA}"/>
              </a:ext>
            </a:extLst>
          </p:cNvPr>
          <p:cNvPicPr>
            <a:picLocks noChangeAspect="1"/>
          </p:cNvPicPr>
          <p:nvPr/>
        </p:nvPicPr>
        <p:blipFill rotWithShape="1">
          <a:blip r:embed="rId8">
            <a:extLst>
              <a:ext uri="{28A0092B-C50C-407E-A947-70E740481C1C}">
                <a14:useLocalDpi xmlns:a14="http://schemas.microsoft.com/office/drawing/2010/main" val="0"/>
              </a:ext>
            </a:extLst>
          </a:blip>
          <a:srcRect t="41282"/>
          <a:stretch/>
        </p:blipFill>
        <p:spPr>
          <a:xfrm>
            <a:off x="7294061" y="284221"/>
            <a:ext cx="1466849" cy="399574"/>
          </a:xfrm>
          <a:prstGeom prst="rect">
            <a:avLst/>
          </a:prstGeom>
        </p:spPr>
      </p:pic>
      <p:pic>
        <p:nvPicPr>
          <p:cNvPr id="33" name="Picture 32">
            <a:extLst>
              <a:ext uri="{FF2B5EF4-FFF2-40B4-BE49-F238E27FC236}">
                <a16:creationId xmlns:a16="http://schemas.microsoft.com/office/drawing/2014/main" id="{22FC1093-6408-4297-A73E-EB71058D90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4839" y="812416"/>
            <a:ext cx="2712060" cy="1546546"/>
          </a:xfrm>
          <a:prstGeom prst="rect">
            <a:avLst/>
          </a:prstGeom>
        </p:spPr>
      </p:pic>
      <p:pic>
        <p:nvPicPr>
          <p:cNvPr id="35" name="Picture 34">
            <a:extLst>
              <a:ext uri="{FF2B5EF4-FFF2-40B4-BE49-F238E27FC236}">
                <a16:creationId xmlns:a16="http://schemas.microsoft.com/office/drawing/2014/main" id="{D0E3757F-E8D9-4886-B893-D74F5EF6D668}"/>
              </a:ext>
            </a:extLst>
          </p:cNvPr>
          <p:cNvPicPr>
            <a:picLocks noChangeAspect="1"/>
          </p:cNvPicPr>
          <p:nvPr/>
        </p:nvPicPr>
        <p:blipFill rotWithShape="1">
          <a:blip r:embed="rId10">
            <a:extLst>
              <a:ext uri="{28A0092B-C50C-407E-A947-70E740481C1C}">
                <a14:useLocalDpi xmlns:a14="http://schemas.microsoft.com/office/drawing/2010/main" val="0"/>
              </a:ext>
            </a:extLst>
          </a:blip>
          <a:srcRect r="38240"/>
          <a:stretch/>
        </p:blipFill>
        <p:spPr>
          <a:xfrm>
            <a:off x="3783264" y="2455355"/>
            <a:ext cx="2239467" cy="1720707"/>
          </a:xfrm>
          <a:prstGeom prst="rect">
            <a:avLst/>
          </a:prstGeom>
        </p:spPr>
      </p:pic>
      <p:pic>
        <p:nvPicPr>
          <p:cNvPr id="37" name="Picture 36">
            <a:extLst>
              <a:ext uri="{FF2B5EF4-FFF2-40B4-BE49-F238E27FC236}">
                <a16:creationId xmlns:a16="http://schemas.microsoft.com/office/drawing/2014/main" id="{83C9D8AC-EDAB-4628-9ADF-6CFB1F44FD60}"/>
              </a:ext>
            </a:extLst>
          </p:cNvPr>
          <p:cNvPicPr>
            <a:picLocks noChangeAspect="1"/>
          </p:cNvPicPr>
          <p:nvPr/>
        </p:nvPicPr>
        <p:blipFill rotWithShape="1">
          <a:blip r:embed="rId10">
            <a:extLst>
              <a:ext uri="{28A0092B-C50C-407E-A947-70E740481C1C}">
                <a14:useLocalDpi xmlns:a14="http://schemas.microsoft.com/office/drawing/2010/main" val="0"/>
              </a:ext>
            </a:extLst>
          </a:blip>
          <a:srcRect l="50619" r="36981"/>
          <a:stretch/>
        </p:blipFill>
        <p:spPr>
          <a:xfrm>
            <a:off x="6022731" y="2455355"/>
            <a:ext cx="6169268" cy="1720707"/>
          </a:xfrm>
          <a:prstGeom prst="rect">
            <a:avLst/>
          </a:prstGeom>
        </p:spPr>
      </p:pic>
      <p:pic>
        <p:nvPicPr>
          <p:cNvPr id="39" name="Picture 38">
            <a:extLst>
              <a:ext uri="{FF2B5EF4-FFF2-40B4-BE49-F238E27FC236}">
                <a16:creationId xmlns:a16="http://schemas.microsoft.com/office/drawing/2014/main" id="{D05275C0-24D4-40A6-A619-23A912793A37}"/>
              </a:ext>
            </a:extLst>
          </p:cNvPr>
          <p:cNvPicPr>
            <a:picLocks noChangeAspect="1"/>
          </p:cNvPicPr>
          <p:nvPr/>
        </p:nvPicPr>
        <p:blipFill rotWithShape="1">
          <a:blip r:embed="rId10">
            <a:extLst>
              <a:ext uri="{28A0092B-C50C-407E-A947-70E740481C1C}">
                <a14:useLocalDpi xmlns:a14="http://schemas.microsoft.com/office/drawing/2010/main" val="0"/>
              </a:ext>
            </a:extLst>
          </a:blip>
          <a:srcRect l="52072"/>
          <a:stretch/>
        </p:blipFill>
        <p:spPr>
          <a:xfrm>
            <a:off x="10464724" y="2465940"/>
            <a:ext cx="1727275" cy="1720707"/>
          </a:xfrm>
          <a:prstGeom prst="rect">
            <a:avLst/>
          </a:prstGeom>
        </p:spPr>
      </p:pic>
      <p:pic>
        <p:nvPicPr>
          <p:cNvPr id="41" name="Picture 40">
            <a:extLst>
              <a:ext uri="{FF2B5EF4-FFF2-40B4-BE49-F238E27FC236}">
                <a16:creationId xmlns:a16="http://schemas.microsoft.com/office/drawing/2014/main" id="{C7B0EDFF-59AD-44D8-8534-52F205C8EFD1}"/>
              </a:ext>
            </a:extLst>
          </p:cNvPr>
          <p:cNvPicPr>
            <a:picLocks noChangeAspect="1"/>
          </p:cNvPicPr>
          <p:nvPr/>
        </p:nvPicPr>
        <p:blipFill rotWithShape="1">
          <a:blip r:embed="rId11">
            <a:extLst>
              <a:ext uri="{28A0092B-C50C-407E-A947-70E740481C1C}">
                <a14:useLocalDpi xmlns:a14="http://schemas.microsoft.com/office/drawing/2010/main" val="0"/>
              </a:ext>
            </a:extLst>
          </a:blip>
          <a:srcRect r="39873"/>
          <a:stretch/>
        </p:blipFill>
        <p:spPr>
          <a:xfrm>
            <a:off x="3784354" y="4385539"/>
            <a:ext cx="2329231" cy="1849586"/>
          </a:xfrm>
          <a:prstGeom prst="rect">
            <a:avLst/>
          </a:prstGeom>
        </p:spPr>
      </p:pic>
      <p:pic>
        <p:nvPicPr>
          <p:cNvPr id="43" name="Picture 42">
            <a:extLst>
              <a:ext uri="{FF2B5EF4-FFF2-40B4-BE49-F238E27FC236}">
                <a16:creationId xmlns:a16="http://schemas.microsoft.com/office/drawing/2014/main" id="{8C6B5699-7FF7-4249-B637-C7987AA9578D}"/>
              </a:ext>
            </a:extLst>
          </p:cNvPr>
          <p:cNvPicPr>
            <a:picLocks noChangeAspect="1"/>
          </p:cNvPicPr>
          <p:nvPr/>
        </p:nvPicPr>
        <p:blipFill rotWithShape="1">
          <a:blip r:embed="rId10">
            <a:extLst>
              <a:ext uri="{28A0092B-C50C-407E-A947-70E740481C1C}">
                <a14:useLocalDpi xmlns:a14="http://schemas.microsoft.com/office/drawing/2010/main" val="0"/>
              </a:ext>
            </a:extLst>
          </a:blip>
          <a:srcRect l="50000" r="36960"/>
          <a:stretch/>
        </p:blipFill>
        <p:spPr>
          <a:xfrm>
            <a:off x="6112493" y="4396124"/>
            <a:ext cx="6096001" cy="1849585"/>
          </a:xfrm>
          <a:prstGeom prst="rect">
            <a:avLst/>
          </a:prstGeom>
        </p:spPr>
      </p:pic>
      <p:pic>
        <p:nvPicPr>
          <p:cNvPr id="47" name="Picture 46">
            <a:extLst>
              <a:ext uri="{FF2B5EF4-FFF2-40B4-BE49-F238E27FC236}">
                <a16:creationId xmlns:a16="http://schemas.microsoft.com/office/drawing/2014/main" id="{A654A2CE-7CA9-48AD-BA2D-04E9A7AE0E3F}"/>
              </a:ext>
            </a:extLst>
          </p:cNvPr>
          <p:cNvPicPr>
            <a:picLocks noChangeAspect="1"/>
          </p:cNvPicPr>
          <p:nvPr/>
        </p:nvPicPr>
        <p:blipFill rotWithShape="1">
          <a:blip r:embed="rId11">
            <a:extLst>
              <a:ext uri="{28A0092B-C50C-407E-A947-70E740481C1C}">
                <a14:useLocalDpi xmlns:a14="http://schemas.microsoft.com/office/drawing/2010/main" val="0"/>
              </a:ext>
            </a:extLst>
          </a:blip>
          <a:srcRect l="59340"/>
          <a:stretch/>
        </p:blipFill>
        <p:spPr>
          <a:xfrm>
            <a:off x="10616888" y="4378547"/>
            <a:ext cx="1575111" cy="1849586"/>
          </a:xfrm>
          <a:prstGeom prst="rect">
            <a:avLst/>
          </a:prstGeom>
        </p:spPr>
      </p:pic>
      <p:pic>
        <p:nvPicPr>
          <p:cNvPr id="49" name="Picture 48">
            <a:extLst>
              <a:ext uri="{FF2B5EF4-FFF2-40B4-BE49-F238E27FC236}">
                <a16:creationId xmlns:a16="http://schemas.microsoft.com/office/drawing/2014/main" id="{E43383C8-8E1F-4312-B24D-6E6525CACA5C}"/>
              </a:ext>
            </a:extLst>
          </p:cNvPr>
          <p:cNvPicPr>
            <a:picLocks noChangeAspect="1"/>
          </p:cNvPicPr>
          <p:nvPr/>
        </p:nvPicPr>
        <p:blipFill rotWithShape="1">
          <a:blip r:embed="rId12">
            <a:extLst>
              <a:ext uri="{28A0092B-C50C-407E-A947-70E740481C1C}">
                <a14:useLocalDpi xmlns:a14="http://schemas.microsoft.com/office/drawing/2010/main" val="0"/>
              </a:ext>
            </a:extLst>
          </a:blip>
          <a:srcRect t="11681" r="9371" b="20723"/>
          <a:stretch/>
        </p:blipFill>
        <p:spPr>
          <a:xfrm>
            <a:off x="6496350" y="6448194"/>
            <a:ext cx="2933076" cy="383980"/>
          </a:xfrm>
          <a:prstGeom prst="rect">
            <a:avLst/>
          </a:prstGeom>
        </p:spPr>
      </p:pic>
      <p:pic>
        <p:nvPicPr>
          <p:cNvPr id="51" name="Picture 50">
            <a:extLst>
              <a:ext uri="{FF2B5EF4-FFF2-40B4-BE49-F238E27FC236}">
                <a16:creationId xmlns:a16="http://schemas.microsoft.com/office/drawing/2014/main" id="{09FBBD87-FC50-4FAB-A2EB-B76AFF4E17F1}"/>
              </a:ext>
            </a:extLst>
          </p:cNvPr>
          <p:cNvPicPr>
            <a:picLocks noChangeAspect="1"/>
          </p:cNvPicPr>
          <p:nvPr/>
        </p:nvPicPr>
        <p:blipFill rotWithShape="1">
          <a:blip r:embed="rId12">
            <a:extLst>
              <a:ext uri="{28A0092B-C50C-407E-A947-70E740481C1C}">
                <a14:useLocalDpi xmlns:a14="http://schemas.microsoft.com/office/drawing/2010/main" val="0"/>
              </a:ext>
            </a:extLst>
          </a:blip>
          <a:srcRect l="62012" t="16293" r="5869" b="27247"/>
          <a:stretch/>
        </p:blipFill>
        <p:spPr>
          <a:xfrm>
            <a:off x="9148778" y="6448194"/>
            <a:ext cx="3031504" cy="405752"/>
          </a:xfrm>
          <a:prstGeom prst="rect">
            <a:avLst/>
          </a:prstGeom>
        </p:spPr>
      </p:pic>
      <p:pic>
        <p:nvPicPr>
          <p:cNvPr id="52" name="Picture 51">
            <a:extLst>
              <a:ext uri="{FF2B5EF4-FFF2-40B4-BE49-F238E27FC236}">
                <a16:creationId xmlns:a16="http://schemas.microsoft.com/office/drawing/2014/main" id="{EFBF60EC-5327-473B-B835-3BCD87259533}"/>
              </a:ext>
            </a:extLst>
          </p:cNvPr>
          <p:cNvPicPr>
            <a:picLocks noChangeAspect="1"/>
          </p:cNvPicPr>
          <p:nvPr/>
        </p:nvPicPr>
        <p:blipFill rotWithShape="1">
          <a:blip r:embed="rId12">
            <a:extLst>
              <a:ext uri="{28A0092B-C50C-407E-A947-70E740481C1C}">
                <a14:useLocalDpi xmlns:a14="http://schemas.microsoft.com/office/drawing/2010/main" val="0"/>
              </a:ext>
            </a:extLst>
          </a:blip>
          <a:srcRect l="62012" t="16293" r="5869" b="27247"/>
          <a:stretch/>
        </p:blipFill>
        <p:spPr>
          <a:xfrm>
            <a:off x="3783264" y="6455186"/>
            <a:ext cx="3015008" cy="405752"/>
          </a:xfrm>
          <a:prstGeom prst="rect">
            <a:avLst/>
          </a:prstGeom>
        </p:spPr>
      </p:pic>
      <p:pic>
        <p:nvPicPr>
          <p:cNvPr id="28" name="Picture 27">
            <a:extLst>
              <a:ext uri="{FF2B5EF4-FFF2-40B4-BE49-F238E27FC236}">
                <a16:creationId xmlns:a16="http://schemas.microsoft.com/office/drawing/2014/main" id="{A234D576-F6C7-4F66-9CD8-45C61D4D708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938355">
            <a:off x="1556591" y="1902044"/>
            <a:ext cx="889702" cy="1127791"/>
          </a:xfrm>
          <a:prstGeom prst="rect">
            <a:avLst/>
          </a:prstGeom>
        </p:spPr>
      </p:pic>
      <p:pic>
        <p:nvPicPr>
          <p:cNvPr id="30" name="Picture 29">
            <a:extLst>
              <a:ext uri="{FF2B5EF4-FFF2-40B4-BE49-F238E27FC236}">
                <a16:creationId xmlns:a16="http://schemas.microsoft.com/office/drawing/2014/main" id="{381294CE-01EF-46F8-8F26-B692234204DD}"/>
              </a:ext>
            </a:extLst>
          </p:cNvPr>
          <p:cNvPicPr>
            <a:picLocks noChangeAspect="1"/>
          </p:cNvPicPr>
          <p:nvPr/>
        </p:nvPicPr>
        <p:blipFill rotWithShape="1">
          <a:blip r:embed="rId14">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2" name="Rectangle 1">
            <a:extLst>
              <a:ext uri="{FF2B5EF4-FFF2-40B4-BE49-F238E27FC236}">
                <a16:creationId xmlns:a16="http://schemas.microsoft.com/office/drawing/2014/main" id="{E1FD8F17-6CD6-43EB-9DB9-F32661B83056}"/>
              </a:ext>
            </a:extLst>
          </p:cNvPr>
          <p:cNvSpPr/>
          <p:nvPr/>
        </p:nvSpPr>
        <p:spPr>
          <a:xfrm>
            <a:off x="7648575" y="1785744"/>
            <a:ext cx="838200" cy="2628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69DC417-F4E7-4E9E-A197-863FF9CD012F}"/>
              </a:ext>
            </a:extLst>
          </p:cNvPr>
          <p:cNvSpPr txBox="1"/>
          <p:nvPr/>
        </p:nvSpPr>
        <p:spPr>
          <a:xfrm>
            <a:off x="7208498" y="1718697"/>
            <a:ext cx="1806642" cy="369332"/>
          </a:xfrm>
          <a:prstGeom prst="rect">
            <a:avLst/>
          </a:prstGeom>
          <a:noFill/>
        </p:spPr>
        <p:txBody>
          <a:bodyPr wrap="square">
            <a:spAutoFit/>
          </a:bodyPr>
          <a:lstStyle/>
          <a:p>
            <a:r>
              <a:rPr lang="en-US" sz="1800" dirty="0">
                <a:solidFill>
                  <a:schemeClr val="bg1"/>
                </a:solidFill>
                <a:latin typeface="Time s New Roman"/>
              </a:rPr>
              <a:t>NHÓM</a:t>
            </a:r>
            <a:r>
              <a:rPr lang="vi-VN" dirty="0">
                <a:solidFill>
                  <a:schemeClr val="bg1"/>
                </a:solidFill>
                <a:latin typeface="Time s New Roman"/>
              </a:rPr>
              <a:t> </a:t>
            </a:r>
            <a:r>
              <a:rPr lang="vi-VN" sz="1800" dirty="0">
                <a:solidFill>
                  <a:schemeClr val="bg1"/>
                </a:solidFill>
                <a:latin typeface="+mj-lt"/>
              </a:rPr>
              <a:t>20120195</a:t>
            </a:r>
            <a:endParaRPr lang="en-US" sz="1800" dirty="0">
              <a:solidFill>
                <a:schemeClr val="bg1"/>
              </a:solidFill>
              <a:latin typeface="+mj-lt"/>
            </a:endParaRPr>
          </a:p>
        </p:txBody>
      </p:sp>
      <p:sp>
        <p:nvSpPr>
          <p:cNvPr id="5" name="Rectangle 4">
            <a:extLst>
              <a:ext uri="{FF2B5EF4-FFF2-40B4-BE49-F238E27FC236}">
                <a16:creationId xmlns:a16="http://schemas.microsoft.com/office/drawing/2014/main" id="{EB32F625-00C3-40B0-85A6-C4891EC0A6B4}"/>
              </a:ext>
            </a:extLst>
          </p:cNvPr>
          <p:cNvSpPr/>
          <p:nvPr/>
        </p:nvSpPr>
        <p:spPr>
          <a:xfrm>
            <a:off x="10616888" y="5915025"/>
            <a:ext cx="1213162" cy="180975"/>
          </a:xfrm>
          <a:prstGeom prst="rect">
            <a:avLst/>
          </a:prstGeom>
          <a:solidFill>
            <a:srgbClr val="1D1D1D"/>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5961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7.40741E-7 L 0.18373 0.6044 " pathEditMode="relative" rAng="0" ptsTypes="AA">
                                      <p:cBhvr>
                                        <p:cTn id="6" dur="1000" fill="hold"/>
                                        <p:tgtEl>
                                          <p:spTgt spid="28"/>
                                        </p:tgtEl>
                                        <p:attrNameLst>
                                          <p:attrName>ppt_x</p:attrName>
                                          <p:attrName>ppt_y</p:attrName>
                                        </p:attrNameLst>
                                      </p:cBhvr>
                                      <p:rCtr x="9180" y="3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8266-8AFE-4568-8847-4EAC9A4716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6D7934-0C31-4B2B-BA7E-7F0A748301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95ADAC-9AF4-4EC0-8FF1-38E0A6194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2002" cy="6858001"/>
          </a:xfrm>
          <a:prstGeom prst="rect">
            <a:avLst/>
          </a:prstGeom>
        </p:spPr>
      </p:pic>
      <p:pic>
        <p:nvPicPr>
          <p:cNvPr id="5" name="Picture 4">
            <a:extLst>
              <a:ext uri="{FF2B5EF4-FFF2-40B4-BE49-F238E27FC236}">
                <a16:creationId xmlns:a16="http://schemas.microsoft.com/office/drawing/2014/main" id="{11F41813-4D6F-45A1-A4E1-102937F35E4F}"/>
              </a:ext>
            </a:extLst>
          </p:cNvPr>
          <p:cNvPicPr>
            <a:picLocks noChangeAspect="1"/>
          </p:cNvPicPr>
          <p:nvPr/>
        </p:nvPicPr>
        <p:blipFill rotWithShape="1">
          <a:blip r:embed="rId3">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pic>
        <p:nvPicPr>
          <p:cNvPr id="6" name="Picture 5">
            <a:extLst>
              <a:ext uri="{FF2B5EF4-FFF2-40B4-BE49-F238E27FC236}">
                <a16:creationId xmlns:a16="http://schemas.microsoft.com/office/drawing/2014/main" id="{02FDC714-7279-4835-9C6A-E4787E84C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pic>
        <p:nvPicPr>
          <p:cNvPr id="7" name="Picture 6">
            <a:extLst>
              <a:ext uri="{FF2B5EF4-FFF2-40B4-BE49-F238E27FC236}">
                <a16:creationId xmlns:a16="http://schemas.microsoft.com/office/drawing/2014/main" id="{06D85841-2F9A-4D57-95D1-0BAB01BAF1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pic>
        <p:nvPicPr>
          <p:cNvPr id="9" name="Picture 8">
            <a:extLst>
              <a:ext uri="{FF2B5EF4-FFF2-40B4-BE49-F238E27FC236}">
                <a16:creationId xmlns:a16="http://schemas.microsoft.com/office/drawing/2014/main" id="{73209736-60B9-4A3F-94C9-A205822460CD}"/>
              </a:ext>
            </a:extLst>
          </p:cNvPr>
          <p:cNvPicPr>
            <a:picLocks noChangeAspect="1"/>
          </p:cNvPicPr>
          <p:nvPr/>
        </p:nvPicPr>
        <p:blipFill rotWithShape="1">
          <a:blip r:embed="rId6">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sp>
        <p:nvSpPr>
          <p:cNvPr id="10" name="Oval 9">
            <a:extLst>
              <a:ext uri="{FF2B5EF4-FFF2-40B4-BE49-F238E27FC236}">
                <a16:creationId xmlns:a16="http://schemas.microsoft.com/office/drawing/2014/main" id="{F1C17F09-1F06-4BFF-8934-A1004A777812}"/>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65431A-AE58-4DDD-8456-852961BDEC4A}"/>
              </a:ext>
            </a:extLst>
          </p:cNvPr>
          <p:cNvSpPr txBox="1"/>
          <p:nvPr/>
        </p:nvSpPr>
        <p:spPr>
          <a:xfrm>
            <a:off x="766216" y="1385634"/>
            <a:ext cx="2162353" cy="400110"/>
          </a:xfrm>
          <a:prstGeom prst="rect">
            <a:avLst/>
          </a:prstGeom>
          <a:solidFill>
            <a:srgbClr val="1A1A1D"/>
          </a:solidFill>
        </p:spPr>
        <p:txBody>
          <a:bodyPr wrap="square" rtlCol="0">
            <a:spAutoFit/>
          </a:bodyPr>
          <a:lstStyle/>
          <a:p>
            <a:r>
              <a:rPr lang="en-US" sz="2000" dirty="0">
                <a:solidFill>
                  <a:schemeClr val="bg1"/>
                </a:solidFill>
              </a:rPr>
              <a:t>NHÓM </a:t>
            </a:r>
            <a:r>
              <a:rPr lang="vi-VN" sz="2000" dirty="0">
                <a:solidFill>
                  <a:schemeClr val="bg1"/>
                </a:solidFill>
                <a:latin typeface="Calibri" panose="020F0502020204030204" pitchFamily="34" charset="0"/>
                <a:cs typeface="Calibri" panose="020F0502020204030204" pitchFamily="34" charset="0"/>
              </a:rPr>
              <a:t>20120195</a:t>
            </a:r>
            <a:endParaRPr lang="en-US" sz="2000" dirty="0">
              <a:solidFill>
                <a:schemeClr val="bg1"/>
              </a:solidFill>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D7896F64-E44B-4F21-9ED7-C17BD134C42A}"/>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11B55EC-E6B2-4C9F-B82C-956072C81437}"/>
              </a:ext>
            </a:extLst>
          </p:cNvPr>
          <p:cNvSpPr/>
          <p:nvPr/>
        </p:nvSpPr>
        <p:spPr>
          <a:xfrm>
            <a:off x="3783264" y="15874"/>
            <a:ext cx="8408735"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BFB5277-DC5F-43D0-8A81-61A382F140C0}"/>
              </a:ext>
            </a:extLst>
          </p:cNvPr>
          <p:cNvPicPr>
            <a:picLocks noChangeAspect="1"/>
          </p:cNvPicPr>
          <p:nvPr/>
        </p:nvPicPr>
        <p:blipFill rotWithShape="1">
          <a:blip r:embed="rId7">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sp>
        <p:nvSpPr>
          <p:cNvPr id="15" name="TextBox 14">
            <a:extLst>
              <a:ext uri="{FF2B5EF4-FFF2-40B4-BE49-F238E27FC236}">
                <a16:creationId xmlns:a16="http://schemas.microsoft.com/office/drawing/2014/main" id="{404C23C1-2EA9-446D-A0B6-C797FE231BA8}"/>
              </a:ext>
            </a:extLst>
          </p:cNvPr>
          <p:cNvSpPr txBox="1"/>
          <p:nvPr/>
        </p:nvSpPr>
        <p:spPr>
          <a:xfrm>
            <a:off x="6256854" y="230188"/>
            <a:ext cx="3941779" cy="400110"/>
          </a:xfrm>
          <a:prstGeom prst="rect">
            <a:avLst/>
          </a:prstGeom>
          <a:solidFill>
            <a:srgbClr val="111112"/>
          </a:solidFill>
        </p:spPr>
        <p:txBody>
          <a:bodyPr wrap="square" rtlCol="0">
            <a:spAutoFit/>
          </a:bodyPr>
          <a:lstStyle/>
          <a:p>
            <a:r>
              <a:rPr lang="vi-VN" sz="2000" b="1" dirty="0">
                <a:solidFill>
                  <a:schemeClr val="bg1"/>
                </a:solidFill>
              </a:rPr>
              <a:t>CON NGƯỜI VÀ MÔI TRƯỜNG</a:t>
            </a:r>
            <a:endParaRPr lang="en-US" sz="2000" b="1" dirty="0">
              <a:solidFill>
                <a:schemeClr val="bg1"/>
              </a:solidFill>
            </a:endParaRPr>
          </a:p>
        </p:txBody>
      </p:sp>
      <p:sp>
        <p:nvSpPr>
          <p:cNvPr id="16" name="TextBox 15">
            <a:extLst>
              <a:ext uri="{FF2B5EF4-FFF2-40B4-BE49-F238E27FC236}">
                <a16:creationId xmlns:a16="http://schemas.microsoft.com/office/drawing/2014/main" id="{1582D366-2154-4765-99F5-D6B7310E2F36}"/>
              </a:ext>
            </a:extLst>
          </p:cNvPr>
          <p:cNvSpPr txBox="1"/>
          <p:nvPr/>
        </p:nvSpPr>
        <p:spPr>
          <a:xfrm>
            <a:off x="5418993" y="1028844"/>
            <a:ext cx="5934807" cy="646331"/>
          </a:xfrm>
          <a:prstGeom prst="rect">
            <a:avLst/>
          </a:prstGeom>
          <a:noFill/>
        </p:spPr>
        <p:txBody>
          <a:bodyPr wrap="square" rtlCol="0">
            <a:spAutoFit/>
          </a:bodyPr>
          <a:lstStyle/>
          <a:p>
            <a:r>
              <a:rPr lang="en-US" sz="3600" b="1">
                <a:solidFill>
                  <a:schemeClr val="bg1"/>
                </a:solidFill>
                <a:effectLst>
                  <a:outerShdw blurRad="38100" dist="38100" dir="2700000" algn="tl">
                    <a:srgbClr val="000000">
                      <a:alpha val="43137"/>
                    </a:srgbClr>
                  </a:outerShdw>
                </a:effectLst>
              </a:rPr>
              <a:t>THÀNH VIÊN TRONG NHÓM</a:t>
            </a:r>
          </a:p>
        </p:txBody>
      </p:sp>
      <p:pic>
        <p:nvPicPr>
          <p:cNvPr id="18" name="Picture 17">
            <a:extLst>
              <a:ext uri="{FF2B5EF4-FFF2-40B4-BE49-F238E27FC236}">
                <a16:creationId xmlns:a16="http://schemas.microsoft.com/office/drawing/2014/main" id="{9C3375EE-6580-4BEC-9F75-443A5CE823AF}"/>
              </a:ext>
            </a:extLst>
          </p:cNvPr>
          <p:cNvPicPr>
            <a:picLocks noChangeAspect="1"/>
          </p:cNvPicPr>
          <p:nvPr/>
        </p:nvPicPr>
        <p:blipFill rotWithShape="1">
          <a:blip r:embed="rId8">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pic>
        <p:nvPicPr>
          <p:cNvPr id="19" name="Picture 18">
            <a:extLst>
              <a:ext uri="{FF2B5EF4-FFF2-40B4-BE49-F238E27FC236}">
                <a16:creationId xmlns:a16="http://schemas.microsoft.com/office/drawing/2014/main" id="{A43BB662-47F5-402B-B744-4E8CABEB4EF3}"/>
              </a:ext>
            </a:extLst>
          </p:cNvPr>
          <p:cNvPicPr>
            <a:picLocks noChangeAspect="1"/>
          </p:cNvPicPr>
          <p:nvPr/>
        </p:nvPicPr>
        <p:blipFill rotWithShape="1">
          <a:blip r:embed="rId6">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sp>
        <p:nvSpPr>
          <p:cNvPr id="20" name="Flowchart: Connector 19">
            <a:extLst>
              <a:ext uri="{FF2B5EF4-FFF2-40B4-BE49-F238E27FC236}">
                <a16:creationId xmlns:a16="http://schemas.microsoft.com/office/drawing/2014/main" id="{193557AA-C800-4401-9EEA-0E030C9B4C2A}"/>
              </a:ext>
            </a:extLst>
          </p:cNvPr>
          <p:cNvSpPr/>
          <p:nvPr/>
        </p:nvSpPr>
        <p:spPr>
          <a:xfrm>
            <a:off x="4720716" y="3182679"/>
            <a:ext cx="1315182" cy="1269267"/>
          </a:xfrm>
          <a:prstGeom prst="flowChartConnector">
            <a:avLst/>
          </a:prstGeom>
          <a:blipFill>
            <a:blip r:embed="rId9">
              <a:extLst>
                <a:ext uri="{28A0092B-C50C-407E-A947-70E740481C1C}">
                  <a14:useLocalDpi xmlns:a14="http://schemas.microsoft.com/office/drawing/2010/main" val="0"/>
                </a:ext>
              </a:extLst>
            </a:blip>
            <a:srcRect/>
            <a:stretch>
              <a:fillRect t="-19078" b="-190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2175849-5FCA-454D-BD6A-07FA42FD005D}"/>
              </a:ext>
            </a:extLst>
          </p:cNvPr>
          <p:cNvSpPr txBox="1"/>
          <p:nvPr/>
        </p:nvSpPr>
        <p:spPr>
          <a:xfrm>
            <a:off x="4361790" y="4536525"/>
            <a:ext cx="2033033" cy="646331"/>
          </a:xfrm>
          <a:prstGeom prst="rect">
            <a:avLst/>
          </a:prstGeom>
          <a:noFill/>
        </p:spPr>
        <p:txBody>
          <a:bodyPr wrap="square" rtlCol="0">
            <a:spAutoFit/>
          </a:bodyPr>
          <a:lstStyle/>
          <a:p>
            <a:pPr algn="ctr"/>
            <a:r>
              <a:rPr lang="vi-VN" b="1" dirty="0">
                <a:solidFill>
                  <a:schemeClr val="bg1"/>
                </a:solidFill>
              </a:rPr>
              <a:t>Phạm Gia Thông</a:t>
            </a:r>
          </a:p>
          <a:p>
            <a:pPr algn="ctr"/>
            <a:r>
              <a:rPr lang="vi-VN" b="1" dirty="0">
                <a:solidFill>
                  <a:schemeClr val="bg1"/>
                </a:solidFill>
              </a:rPr>
              <a:t>20120201</a:t>
            </a:r>
            <a:endParaRPr lang="en-US" b="1" dirty="0">
              <a:solidFill>
                <a:schemeClr val="bg1"/>
              </a:solidFill>
            </a:endParaRPr>
          </a:p>
        </p:txBody>
      </p:sp>
      <p:sp>
        <p:nvSpPr>
          <p:cNvPr id="22" name="Oval 21">
            <a:extLst>
              <a:ext uri="{FF2B5EF4-FFF2-40B4-BE49-F238E27FC236}">
                <a16:creationId xmlns:a16="http://schemas.microsoft.com/office/drawing/2014/main" id="{14FD3367-B284-4610-AEA9-723389238D00}"/>
              </a:ext>
            </a:extLst>
          </p:cNvPr>
          <p:cNvSpPr/>
          <p:nvPr/>
        </p:nvSpPr>
        <p:spPr>
          <a:xfrm>
            <a:off x="7330040" y="3117603"/>
            <a:ext cx="1315182" cy="1269267"/>
          </a:xfrm>
          <a:prstGeom prst="ellipse">
            <a:avLst/>
          </a:prstGeom>
          <a:blipFill>
            <a:blip r:embed="rId10">
              <a:extLst>
                <a:ext uri="{28A0092B-C50C-407E-A947-70E740481C1C}">
                  <a14:useLocalDpi xmlns:a14="http://schemas.microsoft.com/office/drawing/2010/main" val="0"/>
                </a:ext>
              </a:extLst>
            </a:blip>
            <a:srcRect/>
            <a:stretch>
              <a:fillRect t="-1477" b="-14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9264A06-B58D-4FD9-8D39-9E218E9726F8}"/>
              </a:ext>
            </a:extLst>
          </p:cNvPr>
          <p:cNvSpPr txBox="1"/>
          <p:nvPr/>
        </p:nvSpPr>
        <p:spPr>
          <a:xfrm>
            <a:off x="6986317" y="4536525"/>
            <a:ext cx="2002627" cy="646331"/>
          </a:xfrm>
          <a:prstGeom prst="rect">
            <a:avLst/>
          </a:prstGeom>
          <a:noFill/>
        </p:spPr>
        <p:txBody>
          <a:bodyPr wrap="square" rtlCol="0">
            <a:spAutoFit/>
          </a:bodyPr>
          <a:lstStyle/>
          <a:p>
            <a:pPr algn="ctr"/>
            <a:r>
              <a:rPr lang="vi-VN" b="1" dirty="0">
                <a:solidFill>
                  <a:schemeClr val="bg1"/>
                </a:solidFill>
              </a:rPr>
              <a:t>Trần Hoài Thiện</a:t>
            </a:r>
          </a:p>
          <a:p>
            <a:pPr algn="ctr"/>
            <a:r>
              <a:rPr lang="vi-VN" b="1" dirty="0">
                <a:solidFill>
                  <a:schemeClr val="bg1"/>
                </a:solidFill>
              </a:rPr>
              <a:t>20120195</a:t>
            </a:r>
            <a:endParaRPr lang="en-US" b="1" dirty="0">
              <a:solidFill>
                <a:schemeClr val="bg1"/>
              </a:solidFill>
            </a:endParaRPr>
          </a:p>
        </p:txBody>
      </p:sp>
      <p:sp>
        <p:nvSpPr>
          <p:cNvPr id="25" name="Oval 24">
            <a:extLst>
              <a:ext uri="{FF2B5EF4-FFF2-40B4-BE49-F238E27FC236}">
                <a16:creationId xmlns:a16="http://schemas.microsoft.com/office/drawing/2014/main" id="{54F80152-F44F-4C50-AF49-C224E123FA4D}"/>
              </a:ext>
            </a:extLst>
          </p:cNvPr>
          <p:cNvSpPr/>
          <p:nvPr/>
        </p:nvSpPr>
        <p:spPr>
          <a:xfrm>
            <a:off x="9939365" y="3177008"/>
            <a:ext cx="1315182" cy="1269267"/>
          </a:xfrm>
          <a:prstGeom prst="ellipse">
            <a:avLst/>
          </a:prstGeom>
          <a:blipFill>
            <a:blip r:embed="rId11">
              <a:extLst>
                <a:ext uri="{28A0092B-C50C-407E-A947-70E740481C1C}">
                  <a14:useLocalDpi xmlns:a14="http://schemas.microsoft.com/office/drawing/2010/main" val="0"/>
                </a:ext>
              </a:extLst>
            </a:blip>
            <a:srcRect/>
            <a:stretch>
              <a:fillRect t="-1862" b="-18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22D54CE-EA78-466D-AE2E-D22A3FF3AA26}"/>
              </a:ext>
            </a:extLst>
          </p:cNvPr>
          <p:cNvSpPr txBox="1"/>
          <p:nvPr/>
        </p:nvSpPr>
        <p:spPr>
          <a:xfrm>
            <a:off x="9352459" y="4536525"/>
            <a:ext cx="2488994" cy="646331"/>
          </a:xfrm>
          <a:prstGeom prst="rect">
            <a:avLst/>
          </a:prstGeom>
          <a:noFill/>
        </p:spPr>
        <p:txBody>
          <a:bodyPr wrap="square" rtlCol="0">
            <a:spAutoFit/>
          </a:bodyPr>
          <a:lstStyle/>
          <a:p>
            <a:pPr algn="ctr"/>
            <a:r>
              <a:rPr lang="vi-VN" b="1" dirty="0">
                <a:solidFill>
                  <a:schemeClr val="bg1"/>
                </a:solidFill>
              </a:rPr>
              <a:t>Võ Thị Phước Thảo</a:t>
            </a:r>
          </a:p>
          <a:p>
            <a:pPr algn="ctr"/>
            <a:r>
              <a:rPr lang="vi-VN" b="1" dirty="0">
                <a:solidFill>
                  <a:schemeClr val="bg1"/>
                </a:solidFill>
              </a:rPr>
              <a:t>20120191</a:t>
            </a:r>
            <a:endParaRPr lang="en-US" b="1" dirty="0">
              <a:solidFill>
                <a:schemeClr val="bg1"/>
              </a:solidFill>
            </a:endParaRPr>
          </a:p>
        </p:txBody>
      </p:sp>
    </p:spTree>
    <p:extLst>
      <p:ext uri="{BB962C8B-B14F-4D97-AF65-F5344CB8AC3E}">
        <p14:creationId xmlns:p14="http://schemas.microsoft.com/office/powerpoint/2010/main" val="36571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id="{586E7558-129A-4D97-BC95-07BBAB2257F0}"/>
              </a:ext>
            </a:extLst>
          </p:cNvPr>
          <p:cNvPicPr>
            <a:picLocks noChangeAspect="1"/>
          </p:cNvPicPr>
          <p:nvPr/>
        </p:nvPicPr>
        <p:blipFill rotWithShape="1">
          <a:blip r:embed="rId3">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id="{9F35F531-BC20-49C1-9D5D-14AA961608FF}"/>
              </a:ext>
            </a:extLst>
          </p:cNvPr>
          <p:cNvPicPr>
            <a:picLocks noChangeAspect="1"/>
          </p:cNvPicPr>
          <p:nvPr/>
        </p:nvPicPr>
        <p:blipFill rotWithShape="1">
          <a:blip r:embed="rId5">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C299C27-D8A3-4D44-8283-B317DB486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id="{07C7E2C5-72A8-4DA1-A0CC-EE8476BBEAAB}"/>
              </a:ext>
            </a:extLst>
          </p:cNvPr>
          <p:cNvPicPr>
            <a:picLocks noChangeAspect="1"/>
          </p:cNvPicPr>
          <p:nvPr/>
        </p:nvPicPr>
        <p:blipFill rotWithShape="1">
          <a:blip r:embed="rId8">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id="{289F090A-BD8D-4602-B8B4-10C967BE47D1}"/>
              </a:ext>
            </a:extLst>
          </p:cNvPr>
          <p:cNvPicPr>
            <a:picLocks noChangeAspect="1"/>
          </p:cNvPicPr>
          <p:nvPr/>
        </p:nvPicPr>
        <p:blipFill rotWithShape="1">
          <a:blip r:embed="rId9">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id="{93BEA5DB-D495-44BD-8AEB-DFEC5D42D999}"/>
              </a:ext>
            </a:extLst>
          </p:cNvPr>
          <p:cNvPicPr>
            <a:picLocks noChangeAspect="1"/>
          </p:cNvPicPr>
          <p:nvPr/>
        </p:nvPicPr>
        <p:blipFill rotWithShape="1">
          <a:blip r:embed="rId10">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id="{82B027B2-3C90-445F-9FF3-7E6EB3B8F963}"/>
              </a:ext>
            </a:extLst>
          </p:cNvPr>
          <p:cNvPicPr>
            <a:picLocks noChangeAspect="1"/>
          </p:cNvPicPr>
          <p:nvPr/>
        </p:nvPicPr>
        <p:blipFill rotWithShape="1">
          <a:blip r:embed="rId11">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id="{1B69144F-614D-4B86-9E44-757232C32D4E}"/>
              </a:ext>
            </a:extLst>
          </p:cNvPr>
          <p:cNvPicPr>
            <a:picLocks noChangeAspect="1"/>
          </p:cNvPicPr>
          <p:nvPr/>
        </p:nvPicPr>
        <p:blipFill rotWithShape="1">
          <a:blip r:embed="rId12">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id="{ED7F3666-3AE5-4D7F-9FB8-6EAD1DC3D0D8}"/>
              </a:ext>
            </a:extLst>
          </p:cNvPr>
          <p:cNvPicPr>
            <a:picLocks noChangeAspect="1"/>
          </p:cNvPicPr>
          <p:nvPr/>
        </p:nvPicPr>
        <p:blipFill rotWithShape="1">
          <a:blip r:embed="rId13">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id="{39A879E1-AE47-4F09-8554-8681DFB4EC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id="{377B4A28-8CFE-45E7-BE2B-E079505027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id="{2D9E4EF1-9D5F-4D9E-AA3F-30A9C1D0E7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id="{9FEA00D9-8D3B-44ED-89C3-D56D77427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id="{4DB46358-2662-4ABD-87FC-73D189E4D3F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id="{30C6EB5B-C846-428D-B1A8-869790D881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id="{CA40BBE9-6056-421E-8A1F-CA5742B121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id="{BE2AB95F-D982-4DA7-BE14-D764FA3A23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id="{EF79CA6B-514D-4CF3-806D-EE6EE2769E2C}"/>
              </a:ext>
            </a:extLst>
          </p:cNvPr>
          <p:cNvPicPr>
            <a:picLocks noChangeAspect="1"/>
          </p:cNvPicPr>
          <p:nvPr/>
        </p:nvPicPr>
        <p:blipFill rotWithShape="1">
          <a:blip r:embed="rId22">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id="{81E479D5-0DC0-4B25-98A0-F5AE8EF4E9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id="{B148A800-DED4-4AC3-A685-179B8B992931}"/>
              </a:ext>
            </a:extLst>
          </p:cNvPr>
          <p:cNvPicPr>
            <a:picLocks noChangeAspect="1"/>
          </p:cNvPicPr>
          <p:nvPr/>
        </p:nvPicPr>
        <p:blipFill rotWithShape="1">
          <a:blip r:embed="rId24">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id="{8E3702BD-A37A-485B-BC30-D09712307C9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089868" y="1888869"/>
            <a:ext cx="1445140" cy="1480009"/>
          </a:xfrm>
          <a:prstGeom prst="rect">
            <a:avLst/>
          </a:prstGeom>
        </p:spPr>
      </p:pic>
      <p:pic>
        <p:nvPicPr>
          <p:cNvPr id="68" name="Picture 67">
            <a:extLst>
              <a:ext uri="{FF2B5EF4-FFF2-40B4-BE49-F238E27FC236}">
                <a16:creationId xmlns:a16="http://schemas.microsoft.com/office/drawing/2014/main" id="{BDFE8DD0-2DB9-4C7A-ACE3-3720A53409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id="{AE46AA31-7A82-4662-969F-E04711EEA490}"/>
              </a:ext>
            </a:extLst>
          </p:cNvPr>
          <p:cNvPicPr>
            <a:picLocks noChangeAspect="1"/>
          </p:cNvPicPr>
          <p:nvPr/>
        </p:nvPicPr>
        <p:blipFill rotWithShape="1">
          <a:blip r:embed="rId27">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id="{80F181A3-7786-4F6D-95FE-E73458AC1C01}"/>
              </a:ext>
            </a:extLst>
          </p:cNvPr>
          <p:cNvPicPr>
            <a:picLocks noChangeAspect="1"/>
          </p:cNvPicPr>
          <p:nvPr/>
        </p:nvPicPr>
        <p:blipFill rotWithShape="1">
          <a:blip r:embed="rId28">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pic>
        <p:nvPicPr>
          <p:cNvPr id="3" name="Picture 2">
            <a:extLst>
              <a:ext uri="{FF2B5EF4-FFF2-40B4-BE49-F238E27FC236}">
                <a16:creationId xmlns:a16="http://schemas.microsoft.com/office/drawing/2014/main" id="{12E87196-51FF-4930-8CFB-DCA36CA7128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2605342">
            <a:off x="-795262" y="6072467"/>
            <a:ext cx="811147" cy="1028214"/>
          </a:xfrm>
          <a:prstGeom prst="rect">
            <a:avLst/>
          </a:prstGeom>
        </p:spPr>
      </p:pic>
    </p:spTree>
    <p:extLst>
      <p:ext uri="{BB962C8B-B14F-4D97-AF65-F5344CB8AC3E}">
        <p14:creationId xmlns:p14="http://schemas.microsoft.com/office/powerpoint/2010/main" val="384053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3.33333E-6 L 0.5582 -0.49236 " pathEditMode="relative" rAng="0" ptsTypes="AA">
                                      <p:cBhvr>
                                        <p:cTn id="6" dur="1000" fill="hold"/>
                                        <p:tgtEl>
                                          <p:spTgt spid="3"/>
                                        </p:tgtEl>
                                        <p:attrNameLst>
                                          <p:attrName>ppt_x</p:attrName>
                                          <p:attrName>ppt_y</p:attrName>
                                        </p:attrNameLst>
                                      </p:cBhvr>
                                      <p:rCtr x="27904" y="-2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ECA3A8-3697-4087-91E8-A97C84E78765}"/>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C9FCF4-0846-456A-8E93-AFFB98E1A073}"/>
              </a:ext>
            </a:extLst>
          </p:cNvPr>
          <p:cNvPicPr>
            <a:picLocks noChangeAspect="1"/>
          </p:cNvPicPr>
          <p:nvPr/>
        </p:nvPicPr>
        <p:blipFill rotWithShape="1">
          <a:blip r:embed="rId2">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8" name="Picture 7">
            <a:extLst>
              <a:ext uri="{FF2B5EF4-FFF2-40B4-BE49-F238E27FC236}">
                <a16:creationId xmlns:a16="http://schemas.microsoft.com/office/drawing/2014/main" id="{0AF21B34-1DC3-4A08-9AE8-9EFFCD891492}"/>
              </a:ext>
            </a:extLst>
          </p:cNvPr>
          <p:cNvPicPr>
            <a:picLocks noChangeAspect="1"/>
          </p:cNvPicPr>
          <p:nvPr/>
        </p:nvPicPr>
        <p:blipFill rotWithShape="1">
          <a:blip r:embed="rId2">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id="{B4695769-BDDA-42B6-B3E5-03D6CA449662}"/>
              </a:ext>
            </a:extLst>
          </p:cNvPr>
          <p:cNvPicPr>
            <a:picLocks noChangeAspect="1"/>
          </p:cNvPicPr>
          <p:nvPr/>
        </p:nvPicPr>
        <p:blipFill rotWithShape="1">
          <a:blip r:embed="rId2">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pic>
        <p:nvPicPr>
          <p:cNvPr id="12" name="Picture 11">
            <a:extLst>
              <a:ext uri="{FF2B5EF4-FFF2-40B4-BE49-F238E27FC236}">
                <a16:creationId xmlns:a16="http://schemas.microsoft.com/office/drawing/2014/main" id="{246C3C2A-3F0D-4BDF-A5C4-BC24862C8B29}"/>
              </a:ext>
            </a:extLst>
          </p:cNvPr>
          <p:cNvPicPr>
            <a:picLocks noChangeAspect="1"/>
          </p:cNvPicPr>
          <p:nvPr/>
        </p:nvPicPr>
        <p:blipFill rotWithShape="1">
          <a:blip r:embed="rId3">
            <a:extLst>
              <a:ext uri="{28A0092B-C50C-407E-A947-70E740481C1C}">
                <a14:useLocalDpi xmlns:a14="http://schemas.microsoft.com/office/drawing/2010/main" val="0"/>
              </a:ext>
            </a:extLst>
          </a:blip>
          <a:srcRect b="88590"/>
          <a:stretch/>
        </p:blipFill>
        <p:spPr>
          <a:xfrm>
            <a:off x="0" y="246183"/>
            <a:ext cx="12192000" cy="782515"/>
          </a:xfrm>
          <a:prstGeom prst="rect">
            <a:avLst/>
          </a:prstGeom>
        </p:spPr>
      </p:pic>
      <p:pic>
        <p:nvPicPr>
          <p:cNvPr id="3" name="Picture 2">
            <a:extLst>
              <a:ext uri="{FF2B5EF4-FFF2-40B4-BE49-F238E27FC236}">
                <a16:creationId xmlns:a16="http://schemas.microsoft.com/office/drawing/2014/main" id="{A56196BA-CD7B-4B2E-8B64-C0B6FF291C97}"/>
              </a:ext>
            </a:extLst>
          </p:cNvPr>
          <p:cNvPicPr>
            <a:picLocks noChangeAspect="1"/>
          </p:cNvPicPr>
          <p:nvPr/>
        </p:nvPicPr>
        <p:blipFill rotWithShape="1">
          <a:blip r:embed="rId4">
            <a:extLst>
              <a:ext uri="{28A0092B-C50C-407E-A947-70E740481C1C}">
                <a14:useLocalDpi xmlns:a14="http://schemas.microsoft.com/office/drawing/2010/main" val="0"/>
              </a:ext>
            </a:extLst>
          </a:blip>
          <a:srcRect t="8204" b="14323"/>
          <a:stretch/>
        </p:blipFill>
        <p:spPr>
          <a:xfrm>
            <a:off x="0" y="1028698"/>
            <a:ext cx="12192000" cy="5313131"/>
          </a:xfrm>
          <a:prstGeom prst="rect">
            <a:avLst/>
          </a:prstGeom>
        </p:spPr>
      </p:pic>
      <p:sp>
        <p:nvSpPr>
          <p:cNvPr id="5" name="TextBox 4">
            <a:extLst>
              <a:ext uri="{FF2B5EF4-FFF2-40B4-BE49-F238E27FC236}">
                <a16:creationId xmlns:a16="http://schemas.microsoft.com/office/drawing/2014/main" id="{1F807AED-717D-4582-B96F-684397E76244}"/>
              </a:ext>
            </a:extLst>
          </p:cNvPr>
          <p:cNvSpPr txBox="1"/>
          <p:nvPr/>
        </p:nvSpPr>
        <p:spPr>
          <a:xfrm>
            <a:off x="4097214" y="3393831"/>
            <a:ext cx="3666393" cy="230832"/>
          </a:xfrm>
          <a:prstGeom prst="rect">
            <a:avLst/>
          </a:prstGeom>
          <a:noFill/>
        </p:spPr>
        <p:txBody>
          <a:bodyPr wrap="square" rtlCol="0">
            <a:spAutoFit/>
          </a:bodyPr>
          <a:lstStyle/>
          <a:p>
            <a:r>
              <a:rPr lang="vi-VN" sz="900" b="1" dirty="0"/>
              <a:t>Điều gì tạo nên sự thành công của một đứa trẻ khi lớn?</a:t>
            </a:r>
            <a:endParaRPr lang="en-US" dirty="0"/>
          </a:p>
        </p:txBody>
      </p:sp>
      <p:pic>
        <p:nvPicPr>
          <p:cNvPr id="18" name="Picture 17">
            <a:extLst>
              <a:ext uri="{FF2B5EF4-FFF2-40B4-BE49-F238E27FC236}">
                <a16:creationId xmlns:a16="http://schemas.microsoft.com/office/drawing/2014/main" id="{ADA67798-DA0E-4A73-8BDE-0E8941F2E1FF}"/>
              </a:ext>
            </a:extLst>
          </p:cNvPr>
          <p:cNvPicPr>
            <a:picLocks noChangeAspect="1"/>
          </p:cNvPicPr>
          <p:nvPr/>
        </p:nvPicPr>
        <p:blipFill rotWithShape="1">
          <a:blip r:embed="rId5">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20" name="Picture 19">
            <a:extLst>
              <a:ext uri="{FF2B5EF4-FFF2-40B4-BE49-F238E27FC236}">
                <a16:creationId xmlns:a16="http://schemas.microsoft.com/office/drawing/2014/main" id="{10EF8093-02B3-4232-8178-E35DD764E9F3}"/>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22" name="Picture 21">
            <a:extLst>
              <a:ext uri="{FF2B5EF4-FFF2-40B4-BE49-F238E27FC236}">
                <a16:creationId xmlns:a16="http://schemas.microsoft.com/office/drawing/2014/main" id="{EFFD279D-FD80-4E92-A57B-864A1B6E7A08}"/>
              </a:ext>
            </a:extLst>
          </p:cNvPr>
          <p:cNvPicPr>
            <a:picLocks noChangeAspect="1"/>
          </p:cNvPicPr>
          <p:nvPr/>
        </p:nvPicPr>
        <p:blipFill rotWithShape="1">
          <a:blip r:embed="rId5">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4" name="Picture 23">
            <a:extLst>
              <a:ext uri="{FF2B5EF4-FFF2-40B4-BE49-F238E27FC236}">
                <a16:creationId xmlns:a16="http://schemas.microsoft.com/office/drawing/2014/main" id="{74E74C0A-3BE2-4167-BDB1-5D474F37B92A}"/>
              </a:ext>
            </a:extLst>
          </p:cNvPr>
          <p:cNvPicPr>
            <a:picLocks noChangeAspect="1"/>
          </p:cNvPicPr>
          <p:nvPr/>
        </p:nvPicPr>
        <p:blipFill rotWithShape="1">
          <a:blip r:embed="rId5">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6" name="Picture 25">
            <a:extLst>
              <a:ext uri="{FF2B5EF4-FFF2-40B4-BE49-F238E27FC236}">
                <a16:creationId xmlns:a16="http://schemas.microsoft.com/office/drawing/2014/main" id="{4FD2A47F-7400-4995-ADF1-AE4D4FF26AAE}"/>
              </a:ext>
            </a:extLst>
          </p:cNvPr>
          <p:cNvPicPr>
            <a:picLocks noChangeAspect="1"/>
          </p:cNvPicPr>
          <p:nvPr/>
        </p:nvPicPr>
        <p:blipFill rotWithShape="1">
          <a:blip r:embed="rId5">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spTree>
    <p:extLst>
      <p:ext uri="{BB962C8B-B14F-4D97-AF65-F5344CB8AC3E}">
        <p14:creationId xmlns:p14="http://schemas.microsoft.com/office/powerpoint/2010/main" val="3504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719915-CF55-47FA-AAA2-8B9105A5F008}"/>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146428-CB72-45BE-9E66-8D400D27133F}"/>
              </a:ext>
            </a:extLst>
          </p:cNvPr>
          <p:cNvPicPr>
            <a:picLocks noChangeAspect="1"/>
          </p:cNvPicPr>
          <p:nvPr/>
        </p:nvPicPr>
        <p:blipFill rotWithShape="1">
          <a:blip r:embed="rId2">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6" name="Picture 5">
            <a:extLst>
              <a:ext uri="{FF2B5EF4-FFF2-40B4-BE49-F238E27FC236}">
                <a16:creationId xmlns:a16="http://schemas.microsoft.com/office/drawing/2014/main" id="{4933EF28-73C1-4219-B44C-BBB973313053}"/>
              </a:ext>
            </a:extLst>
          </p:cNvPr>
          <p:cNvPicPr>
            <a:picLocks noChangeAspect="1"/>
          </p:cNvPicPr>
          <p:nvPr/>
        </p:nvPicPr>
        <p:blipFill rotWithShape="1">
          <a:blip r:embed="rId2">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7" name="Picture 6">
            <a:extLst>
              <a:ext uri="{FF2B5EF4-FFF2-40B4-BE49-F238E27FC236}">
                <a16:creationId xmlns:a16="http://schemas.microsoft.com/office/drawing/2014/main" id="{DE76C997-5282-4C73-B892-5444EF9F7029}"/>
              </a:ext>
            </a:extLst>
          </p:cNvPr>
          <p:cNvPicPr>
            <a:picLocks noChangeAspect="1"/>
          </p:cNvPicPr>
          <p:nvPr/>
        </p:nvPicPr>
        <p:blipFill rotWithShape="1">
          <a:blip r:embed="rId2">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pic>
        <p:nvPicPr>
          <p:cNvPr id="10" name="Picture 9">
            <a:extLst>
              <a:ext uri="{FF2B5EF4-FFF2-40B4-BE49-F238E27FC236}">
                <a16:creationId xmlns:a16="http://schemas.microsoft.com/office/drawing/2014/main" id="{86EC0D50-C4A3-4C3B-8697-206E0339E18A}"/>
              </a:ext>
            </a:extLst>
          </p:cNvPr>
          <p:cNvPicPr>
            <a:picLocks noChangeAspect="1"/>
          </p:cNvPicPr>
          <p:nvPr/>
        </p:nvPicPr>
        <p:blipFill rotWithShape="1">
          <a:blip r:embed="rId3">
            <a:extLst>
              <a:ext uri="{28A0092B-C50C-407E-A947-70E740481C1C}">
                <a14:useLocalDpi xmlns:a14="http://schemas.microsoft.com/office/drawing/2010/main" val="0"/>
              </a:ext>
            </a:extLst>
          </a:blip>
          <a:srcRect b="88590"/>
          <a:stretch/>
        </p:blipFill>
        <p:spPr>
          <a:xfrm>
            <a:off x="0" y="214758"/>
            <a:ext cx="12192000" cy="782515"/>
          </a:xfrm>
          <a:prstGeom prst="rect">
            <a:avLst/>
          </a:prstGeom>
        </p:spPr>
      </p:pic>
      <p:pic>
        <p:nvPicPr>
          <p:cNvPr id="3" name="Picture 2">
            <a:extLst>
              <a:ext uri="{FF2B5EF4-FFF2-40B4-BE49-F238E27FC236}">
                <a16:creationId xmlns:a16="http://schemas.microsoft.com/office/drawing/2014/main" id="{3170D796-734F-456B-B205-0D7A606F9DA2}"/>
              </a:ext>
            </a:extLst>
          </p:cNvPr>
          <p:cNvPicPr>
            <a:picLocks noChangeAspect="1"/>
          </p:cNvPicPr>
          <p:nvPr/>
        </p:nvPicPr>
        <p:blipFill rotWithShape="1">
          <a:blip r:embed="rId4">
            <a:extLst>
              <a:ext uri="{28A0092B-C50C-407E-A947-70E740481C1C}">
                <a14:useLocalDpi xmlns:a14="http://schemas.microsoft.com/office/drawing/2010/main" val="0"/>
              </a:ext>
            </a:extLst>
          </a:blip>
          <a:srcRect t="8297" r="1215" b="76444"/>
          <a:stretch/>
        </p:blipFill>
        <p:spPr>
          <a:xfrm>
            <a:off x="8546" y="1016550"/>
            <a:ext cx="12183454" cy="1046480"/>
          </a:xfrm>
          <a:prstGeom prst="rect">
            <a:avLst/>
          </a:prstGeom>
        </p:spPr>
      </p:pic>
      <p:sp>
        <p:nvSpPr>
          <p:cNvPr id="8" name="TextBox 7">
            <a:extLst>
              <a:ext uri="{FF2B5EF4-FFF2-40B4-BE49-F238E27FC236}">
                <a16:creationId xmlns:a16="http://schemas.microsoft.com/office/drawing/2014/main" id="{82A3D1E0-D110-4C06-83B5-28247DA28524}"/>
              </a:ext>
            </a:extLst>
          </p:cNvPr>
          <p:cNvSpPr txBox="1"/>
          <p:nvPr/>
        </p:nvSpPr>
        <p:spPr>
          <a:xfrm>
            <a:off x="220601" y="2240425"/>
            <a:ext cx="7739575" cy="4678204"/>
          </a:xfrm>
          <a:prstGeom prst="rect">
            <a:avLst/>
          </a:prstGeom>
          <a:noFill/>
        </p:spPr>
        <p:txBody>
          <a:bodyPr wrap="square" rtlCol="0">
            <a:spAutoFit/>
          </a:bodyPr>
          <a:lstStyle/>
          <a:p>
            <a:pPr marL="514350" indent="-514350">
              <a:buAutoNum type="arabicPeriod"/>
            </a:pPr>
            <a:r>
              <a:rPr lang="vi-VN" sz="2800" dirty="0">
                <a:solidFill>
                  <a:schemeClr val="accent1">
                    <a:lumMod val="75000"/>
                  </a:schemeClr>
                </a:solidFill>
              </a:rPr>
              <a:t>Thành công đến từ đâu?</a:t>
            </a:r>
            <a:endParaRPr lang="en-US" sz="2800" dirty="0">
              <a:solidFill>
                <a:schemeClr val="accent1">
                  <a:lumMod val="75000"/>
                </a:schemeClr>
              </a:solidFill>
            </a:endParaRPr>
          </a:p>
          <a:p>
            <a:pPr marL="514350" indent="-514350">
              <a:buAutoNum type="arabicPeriod"/>
            </a:pPr>
            <a:endParaRPr lang="vi-VN" sz="2800" dirty="0">
              <a:solidFill>
                <a:schemeClr val="accent1">
                  <a:lumMod val="75000"/>
                </a:schemeClr>
              </a:solidFill>
            </a:endParaRPr>
          </a:p>
          <a:p>
            <a:pPr marL="514350" indent="-514350">
              <a:buAutoNum type="arabicPeriod"/>
            </a:pPr>
            <a:r>
              <a:rPr lang="vi-VN" sz="2800" dirty="0">
                <a:solidFill>
                  <a:schemeClr val="accent1">
                    <a:lumMod val="75000"/>
                  </a:schemeClr>
                </a:solidFill>
              </a:rPr>
              <a:t>Những vấn đề của môi trường tác động đến đứa trẻ</a:t>
            </a:r>
          </a:p>
          <a:p>
            <a:endParaRPr lang="vi-VN" sz="2800" dirty="0">
              <a:solidFill>
                <a:schemeClr val="accent1">
                  <a:lumMod val="75000"/>
                </a:schemeClr>
              </a:solidFill>
            </a:endParaRPr>
          </a:p>
          <a:p>
            <a:r>
              <a:rPr lang="en-US" sz="2800" dirty="0">
                <a:solidFill>
                  <a:schemeClr val="accent1">
                    <a:lumMod val="75000"/>
                  </a:schemeClr>
                </a:solidFill>
              </a:rPr>
              <a:t>3. </a:t>
            </a:r>
            <a:r>
              <a:rPr lang="vi-VN" sz="2800" dirty="0">
                <a:solidFill>
                  <a:schemeClr val="accent1">
                    <a:lumMod val="75000"/>
                  </a:schemeClr>
                </a:solidFill>
              </a:rPr>
              <a:t>  Kết luận</a:t>
            </a:r>
            <a:endParaRPr lang="en-US" sz="2800" dirty="0">
              <a:solidFill>
                <a:schemeClr val="accent1">
                  <a:lumMod val="75000"/>
                </a:schemeClr>
              </a:solidFill>
            </a:endParaRPr>
          </a:p>
          <a:p>
            <a:endParaRPr lang="en-US" sz="2800" dirty="0">
              <a:solidFill>
                <a:schemeClr val="accent1">
                  <a:lumMod val="75000"/>
                </a:schemeClr>
              </a:solidFill>
            </a:endParaRPr>
          </a:p>
          <a:p>
            <a:pPr marL="514350" indent="-514350">
              <a:buAutoNum type="arabicPeriod"/>
            </a:pPr>
            <a:endParaRPr lang="en-US" sz="2800" dirty="0">
              <a:solidFill>
                <a:schemeClr val="accent1">
                  <a:lumMod val="75000"/>
                </a:schemeClr>
              </a:solidFill>
            </a:endParaRPr>
          </a:p>
          <a:p>
            <a:r>
              <a:rPr lang="en-US" sz="2800" dirty="0">
                <a:solidFill>
                  <a:schemeClr val="accent1">
                    <a:lumMod val="75000"/>
                  </a:schemeClr>
                </a:solidFill>
              </a:rPr>
              <a:t> </a:t>
            </a:r>
          </a:p>
          <a:p>
            <a:endParaRPr lang="en-US" sz="2800" dirty="0">
              <a:solidFill>
                <a:schemeClr val="accent1">
                  <a:lumMod val="75000"/>
                </a:schemeClr>
              </a:solidFill>
            </a:endParaRPr>
          </a:p>
          <a:p>
            <a:endParaRPr lang="en-US" dirty="0"/>
          </a:p>
        </p:txBody>
      </p:sp>
      <p:sp>
        <p:nvSpPr>
          <p:cNvPr id="9" name="TextBox 8">
            <a:extLst>
              <a:ext uri="{FF2B5EF4-FFF2-40B4-BE49-F238E27FC236}">
                <a16:creationId xmlns:a16="http://schemas.microsoft.com/office/drawing/2014/main" id="{7848FAA7-971F-4A64-9DF9-31BF6037E084}"/>
              </a:ext>
            </a:extLst>
          </p:cNvPr>
          <p:cNvSpPr txBox="1"/>
          <p:nvPr/>
        </p:nvSpPr>
        <p:spPr>
          <a:xfrm>
            <a:off x="771294" y="2236104"/>
            <a:ext cx="7346317" cy="523220"/>
          </a:xfrm>
          <a:prstGeom prst="rect">
            <a:avLst/>
          </a:prstGeom>
          <a:solidFill>
            <a:schemeClr val="bg1"/>
          </a:solidFill>
        </p:spPr>
        <p:txBody>
          <a:bodyPr wrap="square" rtlCol="0">
            <a:spAutoFit/>
          </a:bodyPr>
          <a:lstStyle/>
          <a:p>
            <a:r>
              <a:rPr lang="vi-VN" sz="2800" u="sng" dirty="0">
                <a:solidFill>
                  <a:srgbClr val="7030A0"/>
                </a:solidFill>
              </a:rPr>
              <a:t>Thành công đến từ đâu?</a:t>
            </a:r>
            <a:endParaRPr lang="en-US" sz="2800" u="sng" dirty="0">
              <a:solidFill>
                <a:srgbClr val="7030A0"/>
              </a:solidFill>
            </a:endParaRPr>
          </a:p>
        </p:txBody>
      </p:sp>
      <p:pic>
        <p:nvPicPr>
          <p:cNvPr id="21" name="Picture 20">
            <a:extLst>
              <a:ext uri="{FF2B5EF4-FFF2-40B4-BE49-F238E27FC236}">
                <a16:creationId xmlns:a16="http://schemas.microsoft.com/office/drawing/2014/main" id="{327DCF33-B7E8-4EBC-81A8-D8206D20D235}"/>
              </a:ext>
            </a:extLst>
          </p:cNvPr>
          <p:cNvPicPr>
            <a:picLocks noChangeAspect="1"/>
          </p:cNvPicPr>
          <p:nvPr/>
        </p:nvPicPr>
        <p:blipFill rotWithShape="1">
          <a:blip r:embed="rId5">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22" name="Picture 21">
            <a:extLst>
              <a:ext uri="{FF2B5EF4-FFF2-40B4-BE49-F238E27FC236}">
                <a16:creationId xmlns:a16="http://schemas.microsoft.com/office/drawing/2014/main" id="{A4259AA9-D731-4E67-9CEB-E11810E6356F}"/>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23" name="Picture 22">
            <a:extLst>
              <a:ext uri="{FF2B5EF4-FFF2-40B4-BE49-F238E27FC236}">
                <a16:creationId xmlns:a16="http://schemas.microsoft.com/office/drawing/2014/main" id="{3CA3B0EE-93CB-4B11-84A4-9CC4134BDA4F}"/>
              </a:ext>
            </a:extLst>
          </p:cNvPr>
          <p:cNvPicPr>
            <a:picLocks noChangeAspect="1"/>
          </p:cNvPicPr>
          <p:nvPr/>
        </p:nvPicPr>
        <p:blipFill rotWithShape="1">
          <a:blip r:embed="rId5">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4" name="Picture 23">
            <a:extLst>
              <a:ext uri="{FF2B5EF4-FFF2-40B4-BE49-F238E27FC236}">
                <a16:creationId xmlns:a16="http://schemas.microsoft.com/office/drawing/2014/main" id="{62F38D10-9DA0-419F-A9ED-D4378368A241}"/>
              </a:ext>
            </a:extLst>
          </p:cNvPr>
          <p:cNvPicPr>
            <a:picLocks noChangeAspect="1"/>
          </p:cNvPicPr>
          <p:nvPr/>
        </p:nvPicPr>
        <p:blipFill rotWithShape="1">
          <a:blip r:embed="rId5">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5" name="Picture 24">
            <a:extLst>
              <a:ext uri="{FF2B5EF4-FFF2-40B4-BE49-F238E27FC236}">
                <a16:creationId xmlns:a16="http://schemas.microsoft.com/office/drawing/2014/main" id="{803C0384-E1C3-4C79-8A02-DB247D3D1F3B}"/>
              </a:ext>
            </a:extLst>
          </p:cNvPr>
          <p:cNvPicPr>
            <a:picLocks noChangeAspect="1"/>
          </p:cNvPicPr>
          <p:nvPr/>
        </p:nvPicPr>
        <p:blipFill rotWithShape="1">
          <a:blip r:embed="rId5">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7" name="Picture 26">
            <a:extLst>
              <a:ext uri="{FF2B5EF4-FFF2-40B4-BE49-F238E27FC236}">
                <a16:creationId xmlns:a16="http://schemas.microsoft.com/office/drawing/2014/main" id="{5B30B158-DAFF-4532-811D-E0F2A6F51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600333">
            <a:off x="10917445" y="6303636"/>
            <a:ext cx="889702" cy="1127791"/>
          </a:xfrm>
          <a:prstGeom prst="rect">
            <a:avLst/>
          </a:prstGeom>
        </p:spPr>
      </p:pic>
      <p:sp>
        <p:nvSpPr>
          <p:cNvPr id="2" name="Rectangle 1">
            <a:extLst>
              <a:ext uri="{FF2B5EF4-FFF2-40B4-BE49-F238E27FC236}">
                <a16:creationId xmlns:a16="http://schemas.microsoft.com/office/drawing/2014/main" id="{8191F8B1-58C3-473C-B965-C1F43F307709}"/>
              </a:ext>
            </a:extLst>
          </p:cNvPr>
          <p:cNvSpPr/>
          <p:nvPr/>
        </p:nvSpPr>
        <p:spPr>
          <a:xfrm>
            <a:off x="1371569" y="1280515"/>
            <a:ext cx="4055009" cy="180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6EFACF04-17A6-420B-B5F1-11112B30BA8B}"/>
              </a:ext>
            </a:extLst>
          </p:cNvPr>
          <p:cNvSpPr txBox="1"/>
          <p:nvPr/>
        </p:nvSpPr>
        <p:spPr>
          <a:xfrm>
            <a:off x="1371569" y="1262439"/>
            <a:ext cx="5204389" cy="276999"/>
          </a:xfrm>
          <a:prstGeom prst="rect">
            <a:avLst/>
          </a:prstGeom>
          <a:noFill/>
        </p:spPr>
        <p:txBody>
          <a:bodyPr wrap="square">
            <a:spAutoFit/>
          </a:bodyPr>
          <a:lstStyle/>
          <a:p>
            <a:r>
              <a:rPr lang="vi-VN" sz="1200" dirty="0"/>
              <a:t>Điều gì tạo nên sự thành công của một đứa trẻ khi lớn?</a:t>
            </a:r>
            <a:endParaRPr lang="en-US" sz="1200" dirty="0"/>
          </a:p>
        </p:txBody>
      </p:sp>
      <p:sp>
        <p:nvSpPr>
          <p:cNvPr id="12" name="Rectangle 11">
            <a:extLst>
              <a:ext uri="{FF2B5EF4-FFF2-40B4-BE49-F238E27FC236}">
                <a16:creationId xmlns:a16="http://schemas.microsoft.com/office/drawing/2014/main" id="{922ED372-1848-44E0-A7A5-DB5D6FB1FC5A}"/>
              </a:ext>
            </a:extLst>
          </p:cNvPr>
          <p:cNvSpPr/>
          <p:nvPr/>
        </p:nvSpPr>
        <p:spPr>
          <a:xfrm>
            <a:off x="4170348" y="429516"/>
            <a:ext cx="4589091" cy="424433"/>
          </a:xfrm>
          <a:prstGeom prst="rect">
            <a:avLst/>
          </a:prstGeom>
          <a:solidFill>
            <a:schemeClr val="bg2">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6E2EA28-27FE-4BAB-B2AD-31B1EF6A42CC}"/>
              </a:ext>
            </a:extLst>
          </p:cNvPr>
          <p:cNvSpPr txBox="1"/>
          <p:nvPr/>
        </p:nvSpPr>
        <p:spPr>
          <a:xfrm>
            <a:off x="4090388" y="458378"/>
            <a:ext cx="5204389" cy="369332"/>
          </a:xfrm>
          <a:prstGeom prst="rect">
            <a:avLst/>
          </a:prstGeom>
          <a:noFill/>
        </p:spPr>
        <p:txBody>
          <a:bodyPr wrap="square">
            <a:spAutoFit/>
          </a:bodyPr>
          <a:lstStyle/>
          <a:p>
            <a:r>
              <a:rPr lang="vi-VN" dirty="0">
                <a:solidFill>
                  <a:schemeClr val="bg1"/>
                </a:solidFill>
              </a:rPr>
              <a:t>Điều gì tạo nên sự thành công của một đứa trẻ k </a:t>
            </a:r>
            <a:endParaRPr lang="en-US" dirty="0">
              <a:solidFill>
                <a:schemeClr val="bg1"/>
              </a:solidFill>
            </a:endParaRPr>
          </a:p>
        </p:txBody>
      </p:sp>
      <p:pic>
        <p:nvPicPr>
          <p:cNvPr id="6146" name="Picture 2" descr="Giáo trình Môi Trường Và Con Người _ Nguyễn Xuân Cự">
            <a:extLst>
              <a:ext uri="{FF2B5EF4-FFF2-40B4-BE49-F238E27FC236}">
                <a16:creationId xmlns:a16="http://schemas.microsoft.com/office/drawing/2014/main" id="{71C84DC9-7687-4D00-8221-B61E327EB9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4459" y="2094972"/>
            <a:ext cx="2590396" cy="413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00391 -0.03264 L -0.76406 -0.57755 " pathEditMode="relative" rAng="0" ptsTypes="AA">
                                      <p:cBhvr>
                                        <p:cTn id="21" dur="1000" fill="hold"/>
                                        <p:tgtEl>
                                          <p:spTgt spid="27"/>
                                        </p:tgtEl>
                                        <p:attrNameLst>
                                          <p:attrName>ppt_x</p:attrName>
                                          <p:attrName>ppt_y</p:attrName>
                                        </p:attrNameLst>
                                      </p:cBhvr>
                                      <p:rCtr x="-38008" y="-27245"/>
                                    </p:animMotion>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1305</Words>
  <Application>Microsoft Office PowerPoint</Application>
  <PresentationFormat>Widescreen</PresentationFormat>
  <Paragraphs>121</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(Body)</vt:lpstr>
      <vt:lpstr>Calibri Light</vt:lpstr>
      <vt:lpstr>Time s New Roman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PHẠM GIA THÔNG</cp:lastModifiedBy>
  <cp:revision>106</cp:revision>
  <dcterms:created xsi:type="dcterms:W3CDTF">2021-05-11T00:32:18Z</dcterms:created>
  <dcterms:modified xsi:type="dcterms:W3CDTF">2021-06-24T09:05:48Z</dcterms:modified>
</cp:coreProperties>
</file>